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374" r:id="rId4"/>
    <p:sldId id="291" r:id="rId5"/>
    <p:sldId id="329" r:id="rId6"/>
    <p:sldId id="339" r:id="rId7"/>
    <p:sldId id="303" r:id="rId8"/>
    <p:sldId id="302" r:id="rId9"/>
    <p:sldId id="37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053" autoAdjust="0"/>
  </p:normalViewPr>
  <p:slideViewPr>
    <p:cSldViewPr>
      <p:cViewPr varScale="1">
        <p:scale>
          <a:sx n="80" d="100"/>
          <a:sy n="80" d="100"/>
        </p:scale>
        <p:origin x="145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2914C-D2F9-4826-BF4C-1EA6DC0403B2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64412-3EEA-4432-BD1C-64D96618B1E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66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79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Pokazujemy</a:t>
            </a:r>
            <a:r>
              <a:rPr lang="pl-PL" baseline="0" dirty="0"/>
              <a:t> tu współpracę bardziej usługową, i pomijamy jednostki badawcze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Strzałki kierują do poszczególnych krajów,</a:t>
            </a:r>
            <a:r>
              <a:rPr lang="pl-PL" baseline="0" dirty="0"/>
              <a:t> zrobione na podstawie informacji od osób, które je przesłały plus informacji z folderu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Laboratorium chemii radiacyjnej</a:t>
            </a:r>
            <a:r>
              <a:rPr lang="pl-PL" baseline="0" dirty="0"/>
              <a:t> stosowanej, metod izotopowych oraz spektroskopii molekularnej zostanie omówione osobno w ramach przedstawionych obszarów badawczych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64412-3EEA-4432-BD1C-64D96618B1E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61C0-09A7-4A6A-A34E-4CEB4483C7E5}" type="datetimeFigureOut">
              <a:rPr lang="pl-PL" smtClean="0"/>
              <a:pPr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975C-BB40-4DAA-9A71-DBE8A1F8349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tr.p.lodz.pl/" TargetMode="External"/><Relationship Id="rId5" Type="http://schemas.openxmlformats.org/officeDocument/2006/relationships/hyperlink" Target="mailto:mitr@mitr.p.lodz.p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Międzyresortowy Instytut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Techniki Radiacyjnej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dirty="0">
                <a:solidFill>
                  <a:schemeClr val="accent5"/>
                </a:solidFill>
              </a:rPr>
              <a:t>2 lokalizacje:</a:t>
            </a:r>
          </a:p>
          <a:p>
            <a:r>
              <a:rPr lang="pl-PL" dirty="0">
                <a:solidFill>
                  <a:schemeClr val="accent5"/>
                </a:solidFill>
              </a:rPr>
              <a:t>Wróblewskiego 15, Łódź 93-590 (budynek C2)</a:t>
            </a:r>
          </a:p>
          <a:p>
            <a:r>
              <a:rPr lang="pl-PL" dirty="0">
                <a:solidFill>
                  <a:schemeClr val="accent5"/>
                </a:solidFill>
              </a:rPr>
              <a:t>Żeromskiego 116, Łódź 90-924 (budynek A27, I piętro)</a:t>
            </a:r>
            <a:endParaRPr lang="pl-PL" dirty="0"/>
          </a:p>
        </p:txBody>
      </p:sp>
      <p:pic>
        <p:nvPicPr>
          <p:cNvPr id="4" name="Obraz 3" descr="logo_PL.bmp"/>
          <p:cNvPicPr>
            <a:picLocks noChangeAspect="1"/>
          </p:cNvPicPr>
          <p:nvPr/>
        </p:nvPicPr>
        <p:blipFill>
          <a:blip r:embed="rId3" cstate="print"/>
          <a:srcRect r="31828"/>
          <a:stretch>
            <a:fillRect/>
          </a:stretch>
        </p:blipFill>
        <p:spPr>
          <a:xfrm>
            <a:off x="8351912" y="0"/>
            <a:ext cx="792088" cy="126666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3"/>
          <p:cNvSpPr txBox="1">
            <a:spLocks noChangeArrowheads="1"/>
          </p:cNvSpPr>
          <p:nvPr/>
        </p:nvSpPr>
        <p:spPr bwMode="auto">
          <a:xfrm>
            <a:off x="5580112" y="0"/>
            <a:ext cx="2726387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l-PL" altLang="pl-PL" sz="2400" dirty="0">
                <a:solidFill>
                  <a:schemeClr val="tx1"/>
                </a:solidFill>
                <a:latin typeface="Calibri" pitchFamily="34" charset="0"/>
              </a:rPr>
              <a:t>Politechnika Łódzka</a:t>
            </a:r>
          </a:p>
          <a:p>
            <a:r>
              <a:rPr lang="pl-PL" altLang="pl-PL" sz="2400" dirty="0">
                <a:solidFill>
                  <a:schemeClr val="tx1"/>
                </a:solidFill>
                <a:latin typeface="Calibri" pitchFamily="34" charset="0"/>
              </a:rPr>
              <a:t>Wydział Chemiczny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E4B0D52-962A-6151-9381-299DB4979ECD}"/>
              </a:ext>
            </a:extLst>
          </p:cNvPr>
          <p:cNvSpPr txBox="1"/>
          <p:nvPr/>
        </p:nvSpPr>
        <p:spPr>
          <a:xfrm>
            <a:off x="6124712" y="6150114"/>
            <a:ext cx="3019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*"/>
            </a:pPr>
            <a:r>
              <a:rPr lang="pl-PL" sz="2000" dirty="0">
                <a:sym typeface="Wingding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sz="2000" dirty="0" err="1">
                <a:solidFill>
                  <a:srgbClr val="002060"/>
                </a:solidFill>
                <a:sym typeface="Wingding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mitr@mitr.p.lodz.pl</a:t>
            </a:r>
            <a:endParaRPr lang="pl-PL" sz="2000" dirty="0">
              <a:solidFill>
                <a:srgbClr val="002060"/>
              </a:solidFill>
              <a:sym typeface="Wingdings"/>
            </a:endParaRPr>
          </a:p>
          <a:p>
            <a:r>
              <a:rPr lang="pl-PL" sz="2000" dirty="0">
                <a:sym typeface="Wingdings"/>
              </a:rPr>
              <a:t>Web: </a:t>
            </a:r>
            <a:r>
              <a:rPr lang="pl-PL" sz="2000" dirty="0">
                <a:solidFill>
                  <a:srgbClr val="0070C0"/>
                </a:solidFill>
                <a:sym typeface="Wingding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http://mitr.p.lodz.pl/</a:t>
            </a:r>
            <a:r>
              <a:rPr lang="pl-PL" sz="2000" dirty="0">
                <a:solidFill>
                  <a:srgbClr val="0070C0"/>
                </a:solidFill>
                <a:sym typeface="Wingdings"/>
              </a:rPr>
              <a:t> </a:t>
            </a:r>
            <a:endParaRPr lang="pl-PL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 chemii fizycznej</a:t>
            </a:r>
          </a:p>
          <a:p>
            <a:pPr>
              <a:buFontTx/>
              <a:buChar char="-"/>
            </a:pPr>
            <a:r>
              <a:rPr lang="pl-PL" dirty="0"/>
              <a:t> radiochemii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pl-PL" dirty="0"/>
              <a:t>fotochemii</a:t>
            </a:r>
            <a:r>
              <a:rPr lang="en-US" dirty="0"/>
              <a:t> </a:t>
            </a:r>
            <a:endParaRPr lang="pl-PL" dirty="0"/>
          </a:p>
          <a:p>
            <a:pPr>
              <a:buFontTx/>
              <a:buChar char="-"/>
            </a:pPr>
            <a:r>
              <a:rPr lang="pl-PL" dirty="0"/>
              <a:t> spektroskopii</a:t>
            </a:r>
            <a:r>
              <a:rPr lang="en-US" dirty="0"/>
              <a:t> </a:t>
            </a:r>
            <a:endParaRPr lang="pl-PL" dirty="0"/>
          </a:p>
          <a:p>
            <a:pPr>
              <a:buFontTx/>
              <a:buChar char="-"/>
            </a:pPr>
            <a:r>
              <a:rPr lang="pl-PL" dirty="0"/>
              <a:t> technologii  </a:t>
            </a:r>
            <a:br>
              <a:rPr lang="pl-PL" dirty="0"/>
            </a:br>
            <a:r>
              <a:rPr lang="pl-PL" dirty="0"/>
              <a:t> informatycznych</a:t>
            </a:r>
          </a:p>
          <a:p>
            <a:endParaRPr lang="pl-PL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038600" cy="392129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informatyki</a:t>
            </a:r>
          </a:p>
          <a:p>
            <a:pPr>
              <a:buFontTx/>
              <a:buChar char="-"/>
            </a:pPr>
            <a:r>
              <a:rPr lang="pl-PL" dirty="0"/>
              <a:t>chemii teoretycznej </a:t>
            </a:r>
            <a:br>
              <a:rPr lang="pl-PL" dirty="0"/>
            </a:br>
            <a:r>
              <a:rPr lang="pl-PL" dirty="0"/>
              <a:t>i obliczeniowej</a:t>
            </a:r>
          </a:p>
          <a:p>
            <a:pPr>
              <a:buFontTx/>
              <a:buChar char="-"/>
            </a:pPr>
            <a:r>
              <a:rPr lang="pl-PL" dirty="0"/>
              <a:t> polimerów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pl-PL" dirty="0"/>
              <a:t>biofizyki</a:t>
            </a:r>
            <a:r>
              <a:rPr lang="en-US" dirty="0"/>
              <a:t> </a:t>
            </a:r>
            <a:endParaRPr lang="pl-PL" dirty="0"/>
          </a:p>
          <a:p>
            <a:pPr>
              <a:buFontTx/>
              <a:buChar char="-"/>
            </a:pPr>
            <a:r>
              <a:rPr lang="pl-PL" dirty="0"/>
              <a:t> </a:t>
            </a:r>
            <a:r>
              <a:rPr lang="en-US" dirty="0"/>
              <a:t>bio</a:t>
            </a:r>
            <a:r>
              <a:rPr lang="pl-PL" dirty="0"/>
              <a:t>chemii</a:t>
            </a:r>
          </a:p>
          <a:p>
            <a:pPr>
              <a:buFontTx/>
              <a:buChar char="-"/>
            </a:pPr>
            <a:r>
              <a:rPr lang="pl-PL" dirty="0"/>
              <a:t> </a:t>
            </a:r>
            <a:r>
              <a:rPr lang="en-US" dirty="0" err="1"/>
              <a:t>nanotechnolo</a:t>
            </a:r>
            <a:r>
              <a:rPr lang="pl-PL" dirty="0" err="1"/>
              <a:t>gii</a:t>
            </a:r>
            <a:endParaRPr lang="pl-PL" dirty="0"/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95536" y="1318022"/>
            <a:ext cx="5849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Prowadzimy zajęcia z zakresu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6622925" y="6488668"/>
            <a:ext cx="252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edukacji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317376" y="2204864"/>
            <a:ext cx="4153400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I stopień studiów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Chemia: </a:t>
            </a:r>
            <a:r>
              <a:rPr lang="pl-PL" sz="2200" dirty="0">
                <a:solidFill>
                  <a:srgbClr val="FF0000"/>
                </a:solidFill>
              </a:rPr>
              <a:t>Chemia biomedyczna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Nanotechnologia: </a:t>
            </a:r>
            <a:r>
              <a:rPr lang="pl-PL" sz="2200" dirty="0">
                <a:solidFill>
                  <a:srgbClr val="FF0000"/>
                </a:solidFill>
              </a:rPr>
              <a:t>Nanomateriały funkcjonalne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Technologia chemiczna: </a:t>
            </a:r>
            <a:r>
              <a:rPr lang="pl-PL" sz="2200" dirty="0">
                <a:solidFill>
                  <a:srgbClr val="FF0000"/>
                </a:solidFill>
              </a:rPr>
              <a:t>Technologie biomedyczne</a:t>
            </a:r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355976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II stopień studiów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Chemia: </a:t>
            </a:r>
            <a:r>
              <a:rPr lang="pl-PL" sz="2200" dirty="0">
                <a:solidFill>
                  <a:srgbClr val="FF0000"/>
                </a:solidFill>
              </a:rPr>
              <a:t>Chemia medyczna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Techniki fizykochemiczne i obliczeniowe w chemii, biologii i medycynie</a:t>
            </a:r>
            <a:endParaRPr lang="pl-PL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Technologia chemiczna: </a:t>
            </a:r>
            <a:r>
              <a:rPr lang="pl-PL" sz="220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Inżynieria biomedyczna i radiacyjna</a:t>
            </a: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95536" y="1318022"/>
            <a:ext cx="8799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Prowadzimy i współprowadzimy specjalizacje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6622925" y="6488668"/>
            <a:ext cx="252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edukacji</a:t>
            </a:r>
          </a:p>
        </p:txBody>
      </p:sp>
    </p:spTree>
    <p:extLst>
      <p:ext uri="{BB962C8B-B14F-4D97-AF65-F5344CB8AC3E}">
        <p14:creationId xmlns:p14="http://schemas.microsoft.com/office/powerpoint/2010/main" val="264493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pl-PL" dirty="0" err="1"/>
              <a:t>Ministrestwo</a:t>
            </a:r>
            <a:r>
              <a:rPr lang="pl-PL" dirty="0"/>
              <a:t> Edukacji i Nauki</a:t>
            </a:r>
            <a:r>
              <a:rPr lang="en-US" dirty="0"/>
              <a:t>, </a:t>
            </a:r>
            <a:endParaRPr lang="pl-PL" dirty="0"/>
          </a:p>
          <a:p>
            <a:r>
              <a:rPr lang="pl-PL" dirty="0"/>
              <a:t>Narodowe Centrum Badań i Rozwoju</a:t>
            </a:r>
            <a:r>
              <a:rPr lang="en-US" dirty="0"/>
              <a:t>, </a:t>
            </a:r>
            <a:endParaRPr lang="pl-PL" dirty="0"/>
          </a:p>
          <a:p>
            <a:r>
              <a:rPr lang="pl-PL" dirty="0"/>
              <a:t>Narodowe Centrum Nauki</a:t>
            </a:r>
            <a:r>
              <a:rPr lang="en-US" dirty="0"/>
              <a:t>,</a:t>
            </a:r>
            <a:endParaRPr lang="pl-PL" dirty="0"/>
          </a:p>
          <a:p>
            <a:r>
              <a:rPr lang="pl-PL" dirty="0"/>
              <a:t>Międzynarodową Agencję Atomistyki</a:t>
            </a:r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038600" cy="3921299"/>
          </a:xfrm>
        </p:spPr>
        <p:txBody>
          <a:bodyPr>
            <a:normAutofit/>
          </a:bodyPr>
          <a:lstStyle/>
          <a:p>
            <a:r>
              <a:rPr lang="pl-PL" dirty="0"/>
              <a:t>NATO</a:t>
            </a:r>
          </a:p>
          <a:p>
            <a:r>
              <a:rPr lang="pl-PL" dirty="0"/>
              <a:t>UE, programy ramowe</a:t>
            </a:r>
          </a:p>
          <a:p>
            <a:r>
              <a:rPr lang="pl-PL" dirty="0"/>
              <a:t>programy strukturalne (POIG, POKL)</a:t>
            </a:r>
          </a:p>
          <a:p>
            <a:r>
              <a:rPr lang="pl-PL" dirty="0"/>
              <a:t>przemysł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0" y="1268760"/>
            <a:ext cx="9506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Uczestniczymy w projektach finansowanych przez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6474230" y="6488668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badaniach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Centralne Laboratorium Ochrony Radiologicznej</a:t>
            </a:r>
          </a:p>
          <a:p>
            <a:r>
              <a:rPr lang="pl-PL" dirty="0"/>
              <a:t>Państwowa Agencja Atomistyki</a:t>
            </a:r>
          </a:p>
          <a:p>
            <a:r>
              <a:rPr lang="pl-PL" dirty="0"/>
              <a:t>Główny Instytut Górnictwa</a:t>
            </a:r>
          </a:p>
          <a:p>
            <a:r>
              <a:rPr lang="pl-PL" dirty="0"/>
              <a:t>Instytut Chemii i Techniki Jądrowej</a:t>
            </a:r>
          </a:p>
          <a:p>
            <a:r>
              <a:rPr lang="pl-PL" dirty="0" err="1"/>
              <a:t>Voith</a:t>
            </a:r>
            <a:r>
              <a:rPr lang="pl-PL" dirty="0"/>
              <a:t> Paper </a:t>
            </a:r>
            <a:r>
              <a:rPr lang="pl-PL" dirty="0" err="1"/>
              <a:t>Fabrics</a:t>
            </a:r>
            <a:r>
              <a:rPr lang="pl-PL" dirty="0"/>
              <a:t>- Polska</a:t>
            </a:r>
          </a:p>
          <a:p>
            <a:r>
              <a:rPr lang="pl-PL" dirty="0" err="1"/>
              <a:t>Ecoserwis</a:t>
            </a:r>
            <a:endParaRPr lang="pl-PL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038600" cy="3921299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Centrum Badawcze ABB</a:t>
            </a:r>
          </a:p>
          <a:p>
            <a:r>
              <a:rPr lang="pl-PL" dirty="0" err="1"/>
              <a:t>KikGel</a:t>
            </a:r>
            <a:endParaRPr lang="pl-PL" dirty="0"/>
          </a:p>
          <a:p>
            <a:r>
              <a:rPr lang="pl-PL" dirty="0" err="1"/>
              <a:t>Hasco</a:t>
            </a:r>
            <a:r>
              <a:rPr lang="pl-PL" dirty="0"/>
              <a:t>-Lek</a:t>
            </a:r>
          </a:p>
          <a:p>
            <a:r>
              <a:rPr lang="pl-PL" dirty="0" err="1"/>
              <a:t>Moratex</a:t>
            </a:r>
            <a:endParaRPr lang="pl-PL" dirty="0"/>
          </a:p>
          <a:p>
            <a:r>
              <a:rPr lang="pl-PL" dirty="0" err="1"/>
              <a:t>Tricomed</a:t>
            </a:r>
            <a:endParaRPr lang="pl-PL" dirty="0"/>
          </a:p>
          <a:p>
            <a:r>
              <a:rPr lang="pl-PL" dirty="0"/>
              <a:t>USP Life </a:t>
            </a:r>
            <a:r>
              <a:rPr lang="pl-PL" dirty="0" err="1"/>
              <a:t>Sciences</a:t>
            </a:r>
            <a:endParaRPr lang="pl-PL" dirty="0"/>
          </a:p>
          <a:p>
            <a:r>
              <a:rPr lang="pl-PL" dirty="0" err="1"/>
              <a:t>Gambro</a:t>
            </a:r>
            <a:r>
              <a:rPr lang="pl-PL" dirty="0"/>
              <a:t> AB</a:t>
            </a:r>
          </a:p>
          <a:p>
            <a:r>
              <a:rPr lang="pl-PL" dirty="0"/>
              <a:t>RTI International</a:t>
            </a:r>
          </a:p>
          <a:p>
            <a:r>
              <a:rPr lang="pl-PL" dirty="0" err="1"/>
              <a:t>BioNanoPark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95536" y="1318022"/>
            <a:ext cx="8794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Współpracujemy z instytucjami zewnętrznymi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6474230" y="6488668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badaniach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Współpracujemy z instytucjami zagranicznymi</a:t>
            </a:r>
          </a:p>
        </p:txBody>
      </p:sp>
      <p:pic>
        <p:nvPicPr>
          <p:cNvPr id="8" name="Obraz 7" descr="world-ma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988840"/>
            <a:ext cx="7884368" cy="4697769"/>
          </a:xfrm>
          <a:prstGeom prst="rect">
            <a:avLst/>
          </a:prstGeom>
        </p:spPr>
      </p:pic>
      <p:cxnSp>
        <p:nvCxnSpPr>
          <p:cNvPr id="11" name="Łącznik prosty ze strzałką 10"/>
          <p:cNvCxnSpPr/>
          <p:nvPr/>
        </p:nvCxnSpPr>
        <p:spPr>
          <a:xfrm>
            <a:off x="4716016" y="3717032"/>
            <a:ext cx="36004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4283968" y="3717032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4499992" y="3717032"/>
            <a:ext cx="2160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4716016" y="3717032"/>
            <a:ext cx="2592288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4283968" y="3717032"/>
            <a:ext cx="432048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2123728" y="3717032"/>
            <a:ext cx="2592288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>
            <a:off x="4499992" y="3717032"/>
            <a:ext cx="216024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 flipV="1">
            <a:off x="2051720" y="3501008"/>
            <a:ext cx="2664296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H="1" flipV="1">
            <a:off x="4283968" y="3645024"/>
            <a:ext cx="43204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>
            <a:off x="4716016" y="3717032"/>
            <a:ext cx="216024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flipH="1">
            <a:off x="4572000" y="3717032"/>
            <a:ext cx="144016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2555776" y="3717032"/>
            <a:ext cx="216024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3203848" y="3717032"/>
            <a:ext cx="1512168" cy="15121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2771800" y="3717032"/>
            <a:ext cx="1944216" cy="23762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4716016" y="3717032"/>
            <a:ext cx="936104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4716016" y="3717032"/>
            <a:ext cx="1800200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4716016" y="3717032"/>
            <a:ext cx="180020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4716016" y="3717032"/>
            <a:ext cx="1944216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>
            <a:off x="4716016" y="3717032"/>
            <a:ext cx="576064" cy="7560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251520" y="3284984"/>
            <a:ext cx="836453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Główne cele badań</a:t>
            </a:r>
          </a:p>
          <a:p>
            <a:pPr marL="442913" indent="279400">
              <a:buFont typeface="Arial" pitchFamily="34" charset="0"/>
              <a:buChar char="•"/>
            </a:pPr>
            <a:r>
              <a:rPr lang="pl-PL" sz="2400" dirty="0"/>
              <a:t>wyjaśnianie natury złożonych zjawisk i reakcji chemicznych,</a:t>
            </a:r>
          </a:p>
          <a:p>
            <a:pPr marL="442913" indent="279400">
              <a:buFont typeface="Arial" pitchFamily="34" charset="0"/>
              <a:buChar char="•"/>
            </a:pPr>
            <a:r>
              <a:rPr lang="pl-PL" sz="2400" dirty="0"/>
              <a:t>udział w poprawie zdrowia i narzędzi diagnostycznych</a:t>
            </a:r>
            <a:r>
              <a:rPr lang="en-US" sz="2400" dirty="0"/>
              <a:t>, </a:t>
            </a:r>
            <a:endParaRPr lang="pl-PL" sz="2400" dirty="0"/>
          </a:p>
          <a:p>
            <a:pPr marL="442913" indent="279400">
              <a:buFont typeface="Arial" pitchFamily="34" charset="0"/>
              <a:buChar char="•"/>
            </a:pPr>
            <a:r>
              <a:rPr lang="pl-PL" sz="2400" dirty="0"/>
              <a:t>monitorowanie procesów zachodzących w środowisku</a:t>
            </a:r>
            <a:r>
              <a:rPr lang="en-US" sz="2400" dirty="0"/>
              <a:t>,</a:t>
            </a:r>
            <a:endParaRPr lang="pl-PL" sz="2400" dirty="0"/>
          </a:p>
          <a:p>
            <a:pPr marL="717550" indent="-266700">
              <a:buFont typeface="Arial" pitchFamily="34" charset="0"/>
              <a:buChar char="•"/>
            </a:pPr>
            <a:r>
              <a:rPr lang="pl-PL" sz="2400" dirty="0"/>
              <a:t>rozwój </a:t>
            </a:r>
            <a:r>
              <a:rPr lang="pl-PL" sz="2400" dirty="0" err="1"/>
              <a:t>nanotechnologii</a:t>
            </a:r>
            <a:r>
              <a:rPr lang="pl-PL" sz="2400" dirty="0"/>
              <a:t> i nowych zaawansowanych </a:t>
            </a:r>
            <a:br>
              <a:rPr lang="pl-PL" sz="2400" dirty="0"/>
            </a:br>
            <a:r>
              <a:rPr lang="pl-PL" sz="2400" dirty="0"/>
              <a:t>biomateriałów</a:t>
            </a:r>
            <a:r>
              <a:rPr lang="en-US" sz="2400" dirty="0"/>
              <a:t> </a:t>
            </a:r>
            <a:r>
              <a:rPr lang="pl-PL" sz="2400" dirty="0"/>
              <a:t>dla szerokich zastosowań,</a:t>
            </a:r>
          </a:p>
          <a:p>
            <a:pPr marL="723900" indent="-273050">
              <a:buFont typeface="Arial" pitchFamily="34" charset="0"/>
              <a:buChar char="•"/>
            </a:pPr>
            <a:r>
              <a:rPr lang="pl-PL" sz="2400" dirty="0"/>
              <a:t>rozwiązywanie problemów związanych z różnymi źródłami </a:t>
            </a:r>
            <a:br>
              <a:rPr lang="pl-PL" sz="2400" dirty="0"/>
            </a:br>
            <a:r>
              <a:rPr lang="pl-PL" sz="2400" dirty="0"/>
              <a:t>energii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474230" y="6488668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badaniach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268760"/>
            <a:ext cx="36047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Prowadzimy badania</a:t>
            </a:r>
          </a:p>
          <a:p>
            <a:pPr marL="442913" indent="279400">
              <a:buFont typeface="Arial" pitchFamily="34" charset="0"/>
              <a:buChar char="•"/>
            </a:pPr>
            <a:r>
              <a:rPr lang="pl-PL" sz="2800" dirty="0"/>
              <a:t>podstawowe,</a:t>
            </a:r>
          </a:p>
          <a:p>
            <a:pPr marL="442913" indent="279400">
              <a:buFont typeface="Arial" pitchFamily="34" charset="0"/>
              <a:buChar char="•"/>
            </a:pPr>
            <a:r>
              <a:rPr lang="pl-PL" sz="2800" dirty="0"/>
              <a:t>stosowane,</a:t>
            </a:r>
          </a:p>
          <a:p>
            <a:pPr marL="442913" indent="279400">
              <a:buFont typeface="Arial" pitchFamily="34" charset="0"/>
              <a:buChar char="•"/>
            </a:pPr>
            <a:r>
              <a:rPr lang="pl-PL" sz="2800" dirty="0"/>
              <a:t>interdyscyplinarne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Posiadamy unikalne laboratoria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Komora radiacyjna</a:t>
            </a:r>
            <a:br>
              <a:rPr lang="pl-PL" dirty="0"/>
            </a:br>
            <a:r>
              <a:rPr lang="pl-PL" sz="2200" dirty="0"/>
              <a:t>sterylizacja, konserwacja, </a:t>
            </a:r>
            <a:r>
              <a:rPr lang="pl-PL" sz="2400" dirty="0"/>
              <a:t>dezynfekcja</a:t>
            </a:r>
          </a:p>
          <a:p>
            <a:r>
              <a:rPr lang="pl-PL" dirty="0"/>
              <a:t>Liniowy Akcelerator Elektronów</a:t>
            </a:r>
            <a:br>
              <a:rPr lang="pl-PL" dirty="0"/>
            </a:br>
            <a:r>
              <a:rPr lang="pl-PL" sz="2400" dirty="0"/>
              <a:t>radioliza impulsowa</a:t>
            </a:r>
            <a:endParaRPr lang="pl-PL" dirty="0"/>
          </a:p>
          <a:p>
            <a:r>
              <a:rPr lang="pl-PL" dirty="0"/>
              <a:t>Laboratorium chemii radiacyjnej stosowanej</a:t>
            </a:r>
            <a:br>
              <a:rPr lang="pl-PL" dirty="0"/>
            </a:br>
            <a:r>
              <a:rPr lang="pl-PL" sz="2400" dirty="0"/>
              <a:t> </a:t>
            </a:r>
            <a:r>
              <a:rPr lang="pl-PL" sz="2200" dirty="0"/>
              <a:t>oparte na polimerach biomateriały, </a:t>
            </a:r>
            <a:r>
              <a:rPr lang="pl-PL" sz="2200" dirty="0" err="1"/>
              <a:t>nanostruktury</a:t>
            </a:r>
            <a:r>
              <a:rPr lang="pl-PL" sz="2200" dirty="0"/>
              <a:t>, rusztowania, narządy</a:t>
            </a:r>
          </a:p>
          <a:p>
            <a:r>
              <a:rPr lang="pl-PL" dirty="0"/>
              <a:t>Laboratorium metod izotopowych</a:t>
            </a:r>
          </a:p>
          <a:p>
            <a:pPr lvl="0"/>
            <a:r>
              <a:rPr lang="pl-PL" dirty="0"/>
              <a:t>Laboratorium Laserowej Spektroskopii Molekularnej</a:t>
            </a:r>
            <a:br>
              <a:rPr lang="pl-PL" dirty="0"/>
            </a:br>
            <a:r>
              <a:rPr lang="pl-PL" sz="2400" dirty="0"/>
              <a:t>obrazowanie </a:t>
            </a:r>
            <a:r>
              <a:rPr lang="pl-PL" sz="2400" dirty="0" err="1"/>
              <a:t>Ramana</a:t>
            </a:r>
            <a:r>
              <a:rPr lang="pl-PL" sz="2400" dirty="0"/>
              <a:t>, spektroskopia w diagnostyce medycznej</a:t>
            </a:r>
          </a:p>
          <a:p>
            <a:endParaRPr lang="pl-PL" dirty="0"/>
          </a:p>
          <a:p>
            <a:endParaRPr lang="pl-PL" sz="2400" b="1" dirty="0"/>
          </a:p>
          <a:p>
            <a:pPr>
              <a:buNone/>
            </a:pP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474230" y="6488668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badaniach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138" t="8255" r="68138" b="85916"/>
          <a:stretch>
            <a:fillRect/>
          </a:stretch>
        </p:blipFill>
        <p:spPr bwMode="auto">
          <a:xfrm>
            <a:off x="4535488" y="0"/>
            <a:ext cx="46085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420" t="18747" r="59625" b="69596"/>
          <a:stretch>
            <a:fillRect/>
          </a:stretch>
        </p:blipFill>
        <p:spPr bwMode="auto">
          <a:xfrm>
            <a:off x="0" y="0"/>
            <a:ext cx="3347864" cy="103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Główne obszary badań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pl-PL" dirty="0"/>
              <a:t>nowe materiały biomedyczne</a:t>
            </a:r>
          </a:p>
          <a:p>
            <a:r>
              <a:rPr lang="pl-PL" dirty="0"/>
              <a:t>nowe związki biologicznie czynne</a:t>
            </a:r>
          </a:p>
          <a:p>
            <a:r>
              <a:rPr lang="pl-PL" dirty="0"/>
              <a:t>detekcja reaktywnych indywiduów</a:t>
            </a:r>
          </a:p>
          <a:p>
            <a:r>
              <a:rPr lang="pl-PL" dirty="0"/>
              <a:t>analiza izotopowa</a:t>
            </a:r>
          </a:p>
          <a:p>
            <a:r>
              <a:rPr lang="pl-PL" dirty="0"/>
              <a:t>symulacje komputerowe i chemia obliczeniowa</a:t>
            </a:r>
          </a:p>
          <a:p>
            <a:r>
              <a:rPr lang="pl-PL" dirty="0"/>
              <a:t>zaawansowana spektroskopia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410303" y="6488668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>
                <a:solidFill>
                  <a:srgbClr val="7030A0"/>
                </a:solidFill>
              </a:rPr>
              <a:t>Rola Instytutu w badaniach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24408</TotalTime>
  <Words>423</Words>
  <Application>Microsoft Office PowerPoint</Application>
  <PresentationFormat>Pokaz na ekranie (4:3)</PresentationFormat>
  <Paragraphs>104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Motyw pakietu Office</vt:lpstr>
      <vt:lpstr>Międzyresortowy Instytut Techniki Radiacyjnej</vt:lpstr>
      <vt:lpstr>Prezentacja programu PowerPoint</vt:lpstr>
      <vt:lpstr>Prezentacja programu PowerPoint</vt:lpstr>
      <vt:lpstr>Prezentacja programu PowerPoint</vt:lpstr>
      <vt:lpstr>Prezentacja programu PowerPoint</vt:lpstr>
      <vt:lpstr>Współpracujemy z instytucjami zagranicznymi</vt:lpstr>
      <vt:lpstr>Prezentacja programu PowerPoint</vt:lpstr>
      <vt:lpstr>Posiadamy unikalne laboratoria</vt:lpstr>
      <vt:lpstr>Główne obszary badań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Międzyresortowy Instytut Techniki Radiacyjnej</dc:title>
  <dc:creator>Isia</dc:creator>
  <cp:lastModifiedBy>Agnieszka Dybała-Defratyka I34</cp:lastModifiedBy>
  <cp:revision>106</cp:revision>
  <dcterms:created xsi:type="dcterms:W3CDTF">2015-03-10T11:22:01Z</dcterms:created>
  <dcterms:modified xsi:type="dcterms:W3CDTF">2023-02-15T08:06:31Z</dcterms:modified>
</cp:coreProperties>
</file>