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9"/>
  </p:notesMasterIdLst>
  <p:sldIdLst>
    <p:sldId id="319" r:id="rId5"/>
    <p:sldId id="321" r:id="rId6"/>
    <p:sldId id="320" r:id="rId7"/>
    <p:sldId id="325" r:id="rId8"/>
    <p:sldId id="323" r:id="rId9"/>
    <p:sldId id="326" r:id="rId10"/>
    <p:sldId id="324" r:id="rId11"/>
    <p:sldId id="327" r:id="rId12"/>
    <p:sldId id="329" r:id="rId13"/>
    <p:sldId id="288" r:id="rId14"/>
    <p:sldId id="292" r:id="rId15"/>
    <p:sldId id="299" r:id="rId16"/>
    <p:sldId id="295" r:id="rId17"/>
    <p:sldId id="293" r:id="rId18"/>
    <p:sldId id="287" r:id="rId19"/>
    <p:sldId id="331" r:id="rId20"/>
    <p:sldId id="332" r:id="rId21"/>
    <p:sldId id="260" r:id="rId22"/>
    <p:sldId id="261" r:id="rId23"/>
    <p:sldId id="262" r:id="rId24"/>
    <p:sldId id="265" r:id="rId25"/>
    <p:sldId id="266" r:id="rId26"/>
    <p:sldId id="267" r:id="rId27"/>
    <p:sldId id="268" r:id="rId28"/>
    <p:sldId id="263" r:id="rId29"/>
    <p:sldId id="264" r:id="rId30"/>
    <p:sldId id="334" r:id="rId31"/>
    <p:sldId id="257" r:id="rId32"/>
    <p:sldId id="258" r:id="rId33"/>
    <p:sldId id="333" r:id="rId34"/>
    <p:sldId id="300" r:id="rId35"/>
    <p:sldId id="301" r:id="rId36"/>
    <p:sldId id="259" r:id="rId37"/>
    <p:sldId id="304" r:id="rId38"/>
    <p:sldId id="305" r:id="rId39"/>
    <p:sldId id="306" r:id="rId40"/>
    <p:sldId id="277" r:id="rId41"/>
    <p:sldId id="316" r:id="rId42"/>
    <p:sldId id="335" r:id="rId43"/>
    <p:sldId id="283" r:id="rId44"/>
    <p:sldId id="276" r:id="rId45"/>
    <p:sldId id="278" r:id="rId46"/>
    <p:sldId id="279" r:id="rId47"/>
    <p:sldId id="336" r:id="rId48"/>
  </p:sldIdLst>
  <p:sldSz cx="12192000" cy="6858000"/>
  <p:notesSz cx="10234613" cy="7104063"/>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ia-LLSM" initials="A" lastIdx="1" clrIdx="0">
    <p:extLst>
      <p:ext uri="{19B8F6BF-5375-455C-9EA6-DF929625EA0E}">
        <p15:presenceInfo xmlns:p15="http://schemas.microsoft.com/office/powerpoint/2012/main" userId="Ania-LLS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3A0244-CBB8-4E43-86B9-DDA4AD302455}" v="26" dt="2021-03-14T20:56:09.8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2" d="100"/>
          <a:sy n="82" d="100"/>
        </p:scale>
        <p:origin x="64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4435475" cy="3556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5797550" y="0"/>
            <a:ext cx="4435475" cy="355600"/>
          </a:xfrm>
          <a:prstGeom prst="rect">
            <a:avLst/>
          </a:prstGeom>
        </p:spPr>
        <p:txBody>
          <a:bodyPr vert="horz" lIns="91440" tIns="45720" rIns="91440" bIns="45720" rtlCol="0"/>
          <a:lstStyle>
            <a:lvl1pPr algn="r">
              <a:defRPr sz="1200"/>
            </a:lvl1pPr>
          </a:lstStyle>
          <a:p>
            <a:fld id="{858C2E20-409C-4353-8A38-22884EB730AD}" type="datetimeFigureOut">
              <a:rPr lang="pl-PL" smtClean="0"/>
              <a:t>21.04.2023</a:t>
            </a:fld>
            <a:endParaRPr lang="pl-PL"/>
          </a:p>
        </p:txBody>
      </p:sp>
      <p:sp>
        <p:nvSpPr>
          <p:cNvPr id="4" name="Symbol zastępczy obrazu slajdu 3"/>
          <p:cNvSpPr>
            <a:spLocks noGrp="1" noRot="1" noChangeAspect="1"/>
          </p:cNvSpPr>
          <p:nvPr>
            <p:ph type="sldImg" idx="2"/>
          </p:nvPr>
        </p:nvSpPr>
        <p:spPr>
          <a:xfrm>
            <a:off x="2984500" y="887413"/>
            <a:ext cx="4265613" cy="2398712"/>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1023938" y="3419475"/>
            <a:ext cx="8186737" cy="2797175"/>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6748463"/>
            <a:ext cx="4435475" cy="3556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5797550" y="6748463"/>
            <a:ext cx="4435475" cy="355600"/>
          </a:xfrm>
          <a:prstGeom prst="rect">
            <a:avLst/>
          </a:prstGeom>
        </p:spPr>
        <p:txBody>
          <a:bodyPr vert="horz" lIns="91440" tIns="45720" rIns="91440" bIns="45720" rtlCol="0" anchor="b"/>
          <a:lstStyle>
            <a:lvl1pPr algn="r">
              <a:defRPr sz="1200"/>
            </a:lvl1pPr>
          </a:lstStyle>
          <a:p>
            <a:fld id="{FAB55920-4388-4C9D-A9A9-31317D40E6DE}" type="slidenum">
              <a:rPr lang="pl-PL" smtClean="0"/>
              <a:t>‹#›</a:t>
            </a:fld>
            <a:endParaRPr lang="pl-PL"/>
          </a:p>
        </p:txBody>
      </p:sp>
    </p:spTree>
    <p:extLst>
      <p:ext uri="{BB962C8B-B14F-4D97-AF65-F5344CB8AC3E}">
        <p14:creationId xmlns:p14="http://schemas.microsoft.com/office/powerpoint/2010/main" val="3538282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0759BD20-4231-41ED-9849-69D15E31B02B}" type="slidenum">
              <a:rPr lang="pl-PL" smtClean="0"/>
              <a:pPr/>
              <a:t>31</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D4B8EB-A98C-4562-BFCF-9321BCF7FE66}"/>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76C4F4A5-4AE7-4D6F-B4F9-832862FDB3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C42BF672-FB2A-4B83-BE60-336C978AF218}"/>
              </a:ext>
            </a:extLst>
          </p:cNvPr>
          <p:cNvSpPr>
            <a:spLocks noGrp="1"/>
          </p:cNvSpPr>
          <p:nvPr>
            <p:ph type="dt" sz="half" idx="10"/>
          </p:nvPr>
        </p:nvSpPr>
        <p:spPr/>
        <p:txBody>
          <a:bodyPr/>
          <a:lstStyle/>
          <a:p>
            <a:fld id="{004C7254-5671-4D35-A921-6CD5E3A231D4}" type="datetimeFigureOut">
              <a:rPr lang="pl-PL" smtClean="0"/>
              <a:t>21.04.2023</a:t>
            </a:fld>
            <a:endParaRPr lang="pl-PL"/>
          </a:p>
        </p:txBody>
      </p:sp>
      <p:sp>
        <p:nvSpPr>
          <p:cNvPr id="5" name="Symbol zastępczy stopki 4">
            <a:extLst>
              <a:ext uri="{FF2B5EF4-FFF2-40B4-BE49-F238E27FC236}">
                <a16:creationId xmlns:a16="http://schemas.microsoft.com/office/drawing/2014/main" id="{FCB4B8E9-A8AF-4B5C-BF16-01C2030F23CF}"/>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CBBB4B16-6158-4ED9-AF7F-D70C79A97AC3}"/>
              </a:ext>
            </a:extLst>
          </p:cNvPr>
          <p:cNvSpPr>
            <a:spLocks noGrp="1"/>
          </p:cNvSpPr>
          <p:nvPr>
            <p:ph type="sldNum" sz="quarter" idx="12"/>
          </p:nvPr>
        </p:nvSpPr>
        <p:spPr/>
        <p:txBody>
          <a:bodyPr/>
          <a:lstStyle/>
          <a:p>
            <a:fld id="{E6474C20-B690-461A-B7CF-32C2A0128E25}" type="slidenum">
              <a:rPr lang="pl-PL" smtClean="0"/>
              <a:t>‹#›</a:t>
            </a:fld>
            <a:endParaRPr lang="pl-PL"/>
          </a:p>
        </p:txBody>
      </p:sp>
    </p:spTree>
    <p:extLst>
      <p:ext uri="{BB962C8B-B14F-4D97-AF65-F5344CB8AC3E}">
        <p14:creationId xmlns:p14="http://schemas.microsoft.com/office/powerpoint/2010/main" val="2502559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B3AACD3-E682-4D59-947C-05DAAC692CAB}"/>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48BC0959-7D83-46EB-8E53-047B7F35D091}"/>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F49A7F6B-FF70-4CC8-9497-75E5597E3FC0}"/>
              </a:ext>
            </a:extLst>
          </p:cNvPr>
          <p:cNvSpPr>
            <a:spLocks noGrp="1"/>
          </p:cNvSpPr>
          <p:nvPr>
            <p:ph type="dt" sz="half" idx="10"/>
          </p:nvPr>
        </p:nvSpPr>
        <p:spPr/>
        <p:txBody>
          <a:bodyPr/>
          <a:lstStyle/>
          <a:p>
            <a:fld id="{004C7254-5671-4D35-A921-6CD5E3A231D4}" type="datetimeFigureOut">
              <a:rPr lang="pl-PL" smtClean="0"/>
              <a:t>21.04.2023</a:t>
            </a:fld>
            <a:endParaRPr lang="pl-PL"/>
          </a:p>
        </p:txBody>
      </p:sp>
      <p:sp>
        <p:nvSpPr>
          <p:cNvPr id="5" name="Symbol zastępczy stopki 4">
            <a:extLst>
              <a:ext uri="{FF2B5EF4-FFF2-40B4-BE49-F238E27FC236}">
                <a16:creationId xmlns:a16="http://schemas.microsoft.com/office/drawing/2014/main" id="{567DE98A-2AF6-419D-A4F1-23476C2AAACE}"/>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C11418AA-C37B-4E82-872D-FB3E5F7F6837}"/>
              </a:ext>
            </a:extLst>
          </p:cNvPr>
          <p:cNvSpPr>
            <a:spLocks noGrp="1"/>
          </p:cNvSpPr>
          <p:nvPr>
            <p:ph type="sldNum" sz="quarter" idx="12"/>
          </p:nvPr>
        </p:nvSpPr>
        <p:spPr/>
        <p:txBody>
          <a:bodyPr/>
          <a:lstStyle/>
          <a:p>
            <a:fld id="{E6474C20-B690-461A-B7CF-32C2A0128E25}" type="slidenum">
              <a:rPr lang="pl-PL" smtClean="0"/>
              <a:t>‹#›</a:t>
            </a:fld>
            <a:endParaRPr lang="pl-PL"/>
          </a:p>
        </p:txBody>
      </p:sp>
    </p:spTree>
    <p:extLst>
      <p:ext uri="{BB962C8B-B14F-4D97-AF65-F5344CB8AC3E}">
        <p14:creationId xmlns:p14="http://schemas.microsoft.com/office/powerpoint/2010/main" val="1731137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47DF8CDB-AC96-4921-A7B8-277CC5EE1A9E}"/>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2457310B-89AD-46E5-91D7-970495958A25}"/>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07B3E5C9-4066-480E-839D-8DB37145F364}"/>
              </a:ext>
            </a:extLst>
          </p:cNvPr>
          <p:cNvSpPr>
            <a:spLocks noGrp="1"/>
          </p:cNvSpPr>
          <p:nvPr>
            <p:ph type="dt" sz="half" idx="10"/>
          </p:nvPr>
        </p:nvSpPr>
        <p:spPr/>
        <p:txBody>
          <a:bodyPr/>
          <a:lstStyle/>
          <a:p>
            <a:fld id="{004C7254-5671-4D35-A921-6CD5E3A231D4}" type="datetimeFigureOut">
              <a:rPr lang="pl-PL" smtClean="0"/>
              <a:t>21.04.2023</a:t>
            </a:fld>
            <a:endParaRPr lang="pl-PL"/>
          </a:p>
        </p:txBody>
      </p:sp>
      <p:sp>
        <p:nvSpPr>
          <p:cNvPr id="5" name="Symbol zastępczy stopki 4">
            <a:extLst>
              <a:ext uri="{FF2B5EF4-FFF2-40B4-BE49-F238E27FC236}">
                <a16:creationId xmlns:a16="http://schemas.microsoft.com/office/drawing/2014/main" id="{79E85783-F79B-49B4-B432-AB04B193EEBF}"/>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8BB8887A-D684-4DF4-923B-A4A6B4D49302}"/>
              </a:ext>
            </a:extLst>
          </p:cNvPr>
          <p:cNvSpPr>
            <a:spLocks noGrp="1"/>
          </p:cNvSpPr>
          <p:nvPr>
            <p:ph type="sldNum" sz="quarter" idx="12"/>
          </p:nvPr>
        </p:nvSpPr>
        <p:spPr/>
        <p:txBody>
          <a:bodyPr/>
          <a:lstStyle/>
          <a:p>
            <a:fld id="{E6474C20-B690-461A-B7CF-32C2A0128E25}" type="slidenum">
              <a:rPr lang="pl-PL" smtClean="0"/>
              <a:t>‹#›</a:t>
            </a:fld>
            <a:endParaRPr lang="pl-PL"/>
          </a:p>
        </p:txBody>
      </p:sp>
    </p:spTree>
    <p:extLst>
      <p:ext uri="{BB962C8B-B14F-4D97-AF65-F5344CB8AC3E}">
        <p14:creationId xmlns:p14="http://schemas.microsoft.com/office/powerpoint/2010/main" val="1819902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4DC8884-C897-400E-BE08-4DDE1AF1E931}"/>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070627B4-9AA5-425A-8218-9E0671FA3712}"/>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21E84F42-4E8D-4CD0-B2ED-C11683D40F60}"/>
              </a:ext>
            </a:extLst>
          </p:cNvPr>
          <p:cNvSpPr>
            <a:spLocks noGrp="1"/>
          </p:cNvSpPr>
          <p:nvPr>
            <p:ph type="dt" sz="half" idx="10"/>
          </p:nvPr>
        </p:nvSpPr>
        <p:spPr/>
        <p:txBody>
          <a:bodyPr/>
          <a:lstStyle/>
          <a:p>
            <a:fld id="{004C7254-5671-4D35-A921-6CD5E3A231D4}" type="datetimeFigureOut">
              <a:rPr lang="pl-PL" smtClean="0"/>
              <a:t>21.04.2023</a:t>
            </a:fld>
            <a:endParaRPr lang="pl-PL"/>
          </a:p>
        </p:txBody>
      </p:sp>
      <p:sp>
        <p:nvSpPr>
          <p:cNvPr id="5" name="Symbol zastępczy stopki 4">
            <a:extLst>
              <a:ext uri="{FF2B5EF4-FFF2-40B4-BE49-F238E27FC236}">
                <a16:creationId xmlns:a16="http://schemas.microsoft.com/office/drawing/2014/main" id="{BD2293BC-B952-4147-8984-C6F7DDA02DF4}"/>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5960C523-864B-4649-AB86-EAE462615240}"/>
              </a:ext>
            </a:extLst>
          </p:cNvPr>
          <p:cNvSpPr>
            <a:spLocks noGrp="1"/>
          </p:cNvSpPr>
          <p:nvPr>
            <p:ph type="sldNum" sz="quarter" idx="12"/>
          </p:nvPr>
        </p:nvSpPr>
        <p:spPr/>
        <p:txBody>
          <a:bodyPr/>
          <a:lstStyle/>
          <a:p>
            <a:fld id="{E6474C20-B690-461A-B7CF-32C2A0128E25}" type="slidenum">
              <a:rPr lang="pl-PL" smtClean="0"/>
              <a:t>‹#›</a:t>
            </a:fld>
            <a:endParaRPr lang="pl-PL"/>
          </a:p>
        </p:txBody>
      </p:sp>
    </p:spTree>
    <p:extLst>
      <p:ext uri="{BB962C8B-B14F-4D97-AF65-F5344CB8AC3E}">
        <p14:creationId xmlns:p14="http://schemas.microsoft.com/office/powerpoint/2010/main" val="3221431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3C9CC66-2D99-4772-8D3F-976E866E0F09}"/>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6DC3CA21-99B3-483A-821A-31AFA05ADE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6633E704-9808-4AB8-BF32-007BC78050CE}"/>
              </a:ext>
            </a:extLst>
          </p:cNvPr>
          <p:cNvSpPr>
            <a:spLocks noGrp="1"/>
          </p:cNvSpPr>
          <p:nvPr>
            <p:ph type="dt" sz="half" idx="10"/>
          </p:nvPr>
        </p:nvSpPr>
        <p:spPr/>
        <p:txBody>
          <a:bodyPr/>
          <a:lstStyle/>
          <a:p>
            <a:fld id="{004C7254-5671-4D35-A921-6CD5E3A231D4}" type="datetimeFigureOut">
              <a:rPr lang="pl-PL" smtClean="0"/>
              <a:t>21.04.2023</a:t>
            </a:fld>
            <a:endParaRPr lang="pl-PL"/>
          </a:p>
        </p:txBody>
      </p:sp>
      <p:sp>
        <p:nvSpPr>
          <p:cNvPr id="5" name="Symbol zastępczy stopki 4">
            <a:extLst>
              <a:ext uri="{FF2B5EF4-FFF2-40B4-BE49-F238E27FC236}">
                <a16:creationId xmlns:a16="http://schemas.microsoft.com/office/drawing/2014/main" id="{0CD12682-31A8-483A-AEC4-E09700FFA594}"/>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195CFB8E-C9DE-406F-9F30-E4910EB8FF9A}"/>
              </a:ext>
            </a:extLst>
          </p:cNvPr>
          <p:cNvSpPr>
            <a:spLocks noGrp="1"/>
          </p:cNvSpPr>
          <p:nvPr>
            <p:ph type="sldNum" sz="quarter" idx="12"/>
          </p:nvPr>
        </p:nvSpPr>
        <p:spPr/>
        <p:txBody>
          <a:bodyPr/>
          <a:lstStyle/>
          <a:p>
            <a:fld id="{E6474C20-B690-461A-B7CF-32C2A0128E25}" type="slidenum">
              <a:rPr lang="pl-PL" smtClean="0"/>
              <a:t>‹#›</a:t>
            </a:fld>
            <a:endParaRPr lang="pl-PL"/>
          </a:p>
        </p:txBody>
      </p:sp>
    </p:spTree>
    <p:extLst>
      <p:ext uri="{BB962C8B-B14F-4D97-AF65-F5344CB8AC3E}">
        <p14:creationId xmlns:p14="http://schemas.microsoft.com/office/powerpoint/2010/main" val="4288899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4FF1B1E-4B4F-43A2-94E7-FCB748CE0406}"/>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9A9A2C9F-51FB-4155-AA50-75F27CE4FB84}"/>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DCF9A377-9B65-45A9-ADBD-FF8BD3DCD8BE}"/>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B74A7D98-4466-4F48-8FC4-F437F04C571B}"/>
              </a:ext>
            </a:extLst>
          </p:cNvPr>
          <p:cNvSpPr>
            <a:spLocks noGrp="1"/>
          </p:cNvSpPr>
          <p:nvPr>
            <p:ph type="dt" sz="half" idx="10"/>
          </p:nvPr>
        </p:nvSpPr>
        <p:spPr/>
        <p:txBody>
          <a:bodyPr/>
          <a:lstStyle/>
          <a:p>
            <a:fld id="{004C7254-5671-4D35-A921-6CD5E3A231D4}" type="datetimeFigureOut">
              <a:rPr lang="pl-PL" smtClean="0"/>
              <a:t>21.04.2023</a:t>
            </a:fld>
            <a:endParaRPr lang="pl-PL"/>
          </a:p>
        </p:txBody>
      </p:sp>
      <p:sp>
        <p:nvSpPr>
          <p:cNvPr id="6" name="Symbol zastępczy stopki 5">
            <a:extLst>
              <a:ext uri="{FF2B5EF4-FFF2-40B4-BE49-F238E27FC236}">
                <a16:creationId xmlns:a16="http://schemas.microsoft.com/office/drawing/2014/main" id="{D66B2E42-D9EF-4885-A5A3-F84021897D53}"/>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FDA05FD5-C6DC-444D-A557-EF8563EC737B}"/>
              </a:ext>
            </a:extLst>
          </p:cNvPr>
          <p:cNvSpPr>
            <a:spLocks noGrp="1"/>
          </p:cNvSpPr>
          <p:nvPr>
            <p:ph type="sldNum" sz="quarter" idx="12"/>
          </p:nvPr>
        </p:nvSpPr>
        <p:spPr/>
        <p:txBody>
          <a:bodyPr/>
          <a:lstStyle/>
          <a:p>
            <a:fld id="{E6474C20-B690-461A-B7CF-32C2A0128E25}" type="slidenum">
              <a:rPr lang="pl-PL" smtClean="0"/>
              <a:t>‹#›</a:t>
            </a:fld>
            <a:endParaRPr lang="pl-PL"/>
          </a:p>
        </p:txBody>
      </p:sp>
    </p:spTree>
    <p:extLst>
      <p:ext uri="{BB962C8B-B14F-4D97-AF65-F5344CB8AC3E}">
        <p14:creationId xmlns:p14="http://schemas.microsoft.com/office/powerpoint/2010/main" val="4074817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9D9FEE4-ECBC-45BC-B060-95A815939196}"/>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FA4D46B4-C277-4524-B7A1-296A0F9034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AC51E144-56FF-4064-ADBF-AB3064C593BB}"/>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BE3FD4E8-104E-4806-A577-45C62A3261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85890D1A-144E-4D6E-88C4-FFED491F5D0A}"/>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0004BFED-1225-4701-A1AA-113B5B5CECC0}"/>
              </a:ext>
            </a:extLst>
          </p:cNvPr>
          <p:cNvSpPr>
            <a:spLocks noGrp="1"/>
          </p:cNvSpPr>
          <p:nvPr>
            <p:ph type="dt" sz="half" idx="10"/>
          </p:nvPr>
        </p:nvSpPr>
        <p:spPr/>
        <p:txBody>
          <a:bodyPr/>
          <a:lstStyle/>
          <a:p>
            <a:fld id="{004C7254-5671-4D35-A921-6CD5E3A231D4}" type="datetimeFigureOut">
              <a:rPr lang="pl-PL" smtClean="0"/>
              <a:t>21.04.2023</a:t>
            </a:fld>
            <a:endParaRPr lang="pl-PL"/>
          </a:p>
        </p:txBody>
      </p:sp>
      <p:sp>
        <p:nvSpPr>
          <p:cNvPr id="8" name="Symbol zastępczy stopki 7">
            <a:extLst>
              <a:ext uri="{FF2B5EF4-FFF2-40B4-BE49-F238E27FC236}">
                <a16:creationId xmlns:a16="http://schemas.microsoft.com/office/drawing/2014/main" id="{3C482716-CA66-46B8-8605-B346F5A46029}"/>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AE40F5FC-08D5-4DB1-A84C-54B1ECB93B60}"/>
              </a:ext>
            </a:extLst>
          </p:cNvPr>
          <p:cNvSpPr>
            <a:spLocks noGrp="1"/>
          </p:cNvSpPr>
          <p:nvPr>
            <p:ph type="sldNum" sz="quarter" idx="12"/>
          </p:nvPr>
        </p:nvSpPr>
        <p:spPr/>
        <p:txBody>
          <a:bodyPr/>
          <a:lstStyle/>
          <a:p>
            <a:fld id="{E6474C20-B690-461A-B7CF-32C2A0128E25}" type="slidenum">
              <a:rPr lang="pl-PL" smtClean="0"/>
              <a:t>‹#›</a:t>
            </a:fld>
            <a:endParaRPr lang="pl-PL"/>
          </a:p>
        </p:txBody>
      </p:sp>
    </p:spTree>
    <p:extLst>
      <p:ext uri="{BB962C8B-B14F-4D97-AF65-F5344CB8AC3E}">
        <p14:creationId xmlns:p14="http://schemas.microsoft.com/office/powerpoint/2010/main" val="1414003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2695C4C-1FB6-44E4-9140-EAC73F98E1F9}"/>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CD4C3602-D143-4AF5-AC28-AC662AEB1D8B}"/>
              </a:ext>
            </a:extLst>
          </p:cNvPr>
          <p:cNvSpPr>
            <a:spLocks noGrp="1"/>
          </p:cNvSpPr>
          <p:nvPr>
            <p:ph type="dt" sz="half" idx="10"/>
          </p:nvPr>
        </p:nvSpPr>
        <p:spPr/>
        <p:txBody>
          <a:bodyPr/>
          <a:lstStyle/>
          <a:p>
            <a:fld id="{004C7254-5671-4D35-A921-6CD5E3A231D4}" type="datetimeFigureOut">
              <a:rPr lang="pl-PL" smtClean="0"/>
              <a:t>21.04.2023</a:t>
            </a:fld>
            <a:endParaRPr lang="pl-PL"/>
          </a:p>
        </p:txBody>
      </p:sp>
      <p:sp>
        <p:nvSpPr>
          <p:cNvPr id="4" name="Symbol zastępczy stopki 3">
            <a:extLst>
              <a:ext uri="{FF2B5EF4-FFF2-40B4-BE49-F238E27FC236}">
                <a16:creationId xmlns:a16="http://schemas.microsoft.com/office/drawing/2014/main" id="{ECEFEBDD-F81F-4EFD-A0DF-21EF353AFE85}"/>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B2F60E9F-0230-43F4-8309-F8B6BDFDE2F1}"/>
              </a:ext>
            </a:extLst>
          </p:cNvPr>
          <p:cNvSpPr>
            <a:spLocks noGrp="1"/>
          </p:cNvSpPr>
          <p:nvPr>
            <p:ph type="sldNum" sz="quarter" idx="12"/>
          </p:nvPr>
        </p:nvSpPr>
        <p:spPr/>
        <p:txBody>
          <a:bodyPr/>
          <a:lstStyle/>
          <a:p>
            <a:fld id="{E6474C20-B690-461A-B7CF-32C2A0128E25}" type="slidenum">
              <a:rPr lang="pl-PL" smtClean="0"/>
              <a:t>‹#›</a:t>
            </a:fld>
            <a:endParaRPr lang="pl-PL"/>
          </a:p>
        </p:txBody>
      </p:sp>
    </p:spTree>
    <p:extLst>
      <p:ext uri="{BB962C8B-B14F-4D97-AF65-F5344CB8AC3E}">
        <p14:creationId xmlns:p14="http://schemas.microsoft.com/office/powerpoint/2010/main" val="794927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389C0D96-9DC4-49B7-8641-6EC6A792702C}"/>
              </a:ext>
            </a:extLst>
          </p:cNvPr>
          <p:cNvSpPr>
            <a:spLocks noGrp="1"/>
          </p:cNvSpPr>
          <p:nvPr>
            <p:ph type="dt" sz="half" idx="10"/>
          </p:nvPr>
        </p:nvSpPr>
        <p:spPr/>
        <p:txBody>
          <a:bodyPr/>
          <a:lstStyle/>
          <a:p>
            <a:fld id="{004C7254-5671-4D35-A921-6CD5E3A231D4}" type="datetimeFigureOut">
              <a:rPr lang="pl-PL" smtClean="0"/>
              <a:t>21.04.2023</a:t>
            </a:fld>
            <a:endParaRPr lang="pl-PL"/>
          </a:p>
        </p:txBody>
      </p:sp>
      <p:sp>
        <p:nvSpPr>
          <p:cNvPr id="3" name="Symbol zastępczy stopki 2">
            <a:extLst>
              <a:ext uri="{FF2B5EF4-FFF2-40B4-BE49-F238E27FC236}">
                <a16:creationId xmlns:a16="http://schemas.microsoft.com/office/drawing/2014/main" id="{4796EA50-A4C9-43B9-9DEA-DD641E8EEF06}"/>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E419BEEC-4CD9-4D1D-A75C-26952C65490F}"/>
              </a:ext>
            </a:extLst>
          </p:cNvPr>
          <p:cNvSpPr>
            <a:spLocks noGrp="1"/>
          </p:cNvSpPr>
          <p:nvPr>
            <p:ph type="sldNum" sz="quarter" idx="12"/>
          </p:nvPr>
        </p:nvSpPr>
        <p:spPr/>
        <p:txBody>
          <a:bodyPr/>
          <a:lstStyle/>
          <a:p>
            <a:fld id="{E6474C20-B690-461A-B7CF-32C2A0128E25}" type="slidenum">
              <a:rPr lang="pl-PL" smtClean="0"/>
              <a:t>‹#›</a:t>
            </a:fld>
            <a:endParaRPr lang="pl-PL"/>
          </a:p>
        </p:txBody>
      </p:sp>
    </p:spTree>
    <p:extLst>
      <p:ext uri="{BB962C8B-B14F-4D97-AF65-F5344CB8AC3E}">
        <p14:creationId xmlns:p14="http://schemas.microsoft.com/office/powerpoint/2010/main" val="3299302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614F8BE-9EEB-4D4C-A79B-2D46D7B040BA}"/>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D7859076-826F-4E16-B57E-87974F1766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61DF910A-7AD1-4D17-BCE6-B7B464D063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BA28B52B-259E-4634-A8DF-2B2E75DFE40F}"/>
              </a:ext>
            </a:extLst>
          </p:cNvPr>
          <p:cNvSpPr>
            <a:spLocks noGrp="1"/>
          </p:cNvSpPr>
          <p:nvPr>
            <p:ph type="dt" sz="half" idx="10"/>
          </p:nvPr>
        </p:nvSpPr>
        <p:spPr/>
        <p:txBody>
          <a:bodyPr/>
          <a:lstStyle/>
          <a:p>
            <a:fld id="{004C7254-5671-4D35-A921-6CD5E3A231D4}" type="datetimeFigureOut">
              <a:rPr lang="pl-PL" smtClean="0"/>
              <a:t>21.04.2023</a:t>
            </a:fld>
            <a:endParaRPr lang="pl-PL"/>
          </a:p>
        </p:txBody>
      </p:sp>
      <p:sp>
        <p:nvSpPr>
          <p:cNvPr id="6" name="Symbol zastępczy stopki 5">
            <a:extLst>
              <a:ext uri="{FF2B5EF4-FFF2-40B4-BE49-F238E27FC236}">
                <a16:creationId xmlns:a16="http://schemas.microsoft.com/office/drawing/2014/main" id="{E3E4CE91-A8B0-4DE7-A364-259A70E80F3C}"/>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175D939A-12E4-4DE9-ABEC-912A72FB0298}"/>
              </a:ext>
            </a:extLst>
          </p:cNvPr>
          <p:cNvSpPr>
            <a:spLocks noGrp="1"/>
          </p:cNvSpPr>
          <p:nvPr>
            <p:ph type="sldNum" sz="quarter" idx="12"/>
          </p:nvPr>
        </p:nvSpPr>
        <p:spPr/>
        <p:txBody>
          <a:bodyPr/>
          <a:lstStyle/>
          <a:p>
            <a:fld id="{E6474C20-B690-461A-B7CF-32C2A0128E25}" type="slidenum">
              <a:rPr lang="pl-PL" smtClean="0"/>
              <a:t>‹#›</a:t>
            </a:fld>
            <a:endParaRPr lang="pl-PL"/>
          </a:p>
        </p:txBody>
      </p:sp>
    </p:spTree>
    <p:extLst>
      <p:ext uri="{BB962C8B-B14F-4D97-AF65-F5344CB8AC3E}">
        <p14:creationId xmlns:p14="http://schemas.microsoft.com/office/powerpoint/2010/main" val="2751010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CBF6BF4-4566-4D6F-AAF7-46E9A1FBA8D9}"/>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42988C3D-5306-4924-8E37-C3AEA5B460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1E54E927-C586-4A81-80D7-3909F28983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8C7A1B41-048E-46E9-A34F-59A7E24AF4B9}"/>
              </a:ext>
            </a:extLst>
          </p:cNvPr>
          <p:cNvSpPr>
            <a:spLocks noGrp="1"/>
          </p:cNvSpPr>
          <p:nvPr>
            <p:ph type="dt" sz="half" idx="10"/>
          </p:nvPr>
        </p:nvSpPr>
        <p:spPr/>
        <p:txBody>
          <a:bodyPr/>
          <a:lstStyle/>
          <a:p>
            <a:fld id="{004C7254-5671-4D35-A921-6CD5E3A231D4}" type="datetimeFigureOut">
              <a:rPr lang="pl-PL" smtClean="0"/>
              <a:t>21.04.2023</a:t>
            </a:fld>
            <a:endParaRPr lang="pl-PL"/>
          </a:p>
        </p:txBody>
      </p:sp>
      <p:sp>
        <p:nvSpPr>
          <p:cNvPr id="6" name="Symbol zastępczy stopki 5">
            <a:extLst>
              <a:ext uri="{FF2B5EF4-FFF2-40B4-BE49-F238E27FC236}">
                <a16:creationId xmlns:a16="http://schemas.microsoft.com/office/drawing/2014/main" id="{A0E7C6E5-3F05-4001-BBFA-DEFFE62DD649}"/>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60945945-37D4-443A-9AAC-E3F0F9CB1496}"/>
              </a:ext>
            </a:extLst>
          </p:cNvPr>
          <p:cNvSpPr>
            <a:spLocks noGrp="1"/>
          </p:cNvSpPr>
          <p:nvPr>
            <p:ph type="sldNum" sz="quarter" idx="12"/>
          </p:nvPr>
        </p:nvSpPr>
        <p:spPr/>
        <p:txBody>
          <a:bodyPr/>
          <a:lstStyle/>
          <a:p>
            <a:fld id="{E6474C20-B690-461A-B7CF-32C2A0128E25}" type="slidenum">
              <a:rPr lang="pl-PL" smtClean="0"/>
              <a:t>‹#›</a:t>
            </a:fld>
            <a:endParaRPr lang="pl-PL"/>
          </a:p>
        </p:txBody>
      </p:sp>
    </p:spTree>
    <p:extLst>
      <p:ext uri="{BB962C8B-B14F-4D97-AF65-F5344CB8AC3E}">
        <p14:creationId xmlns:p14="http://schemas.microsoft.com/office/powerpoint/2010/main" val="3611778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6FFD72CB-EF17-48FF-BF36-D8933062C4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191E0144-1A64-4B90-B1DF-C7A449824C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18F14DEF-85E0-4E14-8F6C-479CCC1738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4C7254-5671-4D35-A921-6CD5E3A231D4}" type="datetimeFigureOut">
              <a:rPr lang="pl-PL" smtClean="0"/>
              <a:t>21.04.2023</a:t>
            </a:fld>
            <a:endParaRPr lang="pl-PL"/>
          </a:p>
        </p:txBody>
      </p:sp>
      <p:sp>
        <p:nvSpPr>
          <p:cNvPr id="5" name="Symbol zastępczy stopki 4">
            <a:extLst>
              <a:ext uri="{FF2B5EF4-FFF2-40B4-BE49-F238E27FC236}">
                <a16:creationId xmlns:a16="http://schemas.microsoft.com/office/drawing/2014/main" id="{E786EF68-4627-46D7-8636-98FE84E65F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72CDEC39-2AAF-4F30-A4C9-39DF801DDD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474C20-B690-461A-B7CF-32C2A0128E25}" type="slidenum">
              <a:rPr lang="pl-PL" smtClean="0"/>
              <a:t>‹#›</a:t>
            </a:fld>
            <a:endParaRPr lang="pl-PL"/>
          </a:p>
        </p:txBody>
      </p:sp>
    </p:spTree>
    <p:extLst>
      <p:ext uri="{BB962C8B-B14F-4D97-AF65-F5344CB8AC3E}">
        <p14:creationId xmlns:p14="http://schemas.microsoft.com/office/powerpoint/2010/main" val="36098444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NUL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oleObject" Target="../embeddings/oleObject2.bin"/><Relationship Id="rId1" Type="http://schemas.openxmlformats.org/officeDocument/2006/relationships/slideLayout" Target="../slideLayouts/slideLayout2.xml"/><Relationship Id="rId5"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gif"/><Relationship Id="rId7" Type="http://schemas.openxmlformats.org/officeDocument/2006/relationships/image" Target="../media/image12.gif"/><Relationship Id="rId2" Type="http://schemas.openxmlformats.org/officeDocument/2006/relationships/image" Target="../media/image7.gif"/><Relationship Id="rId1" Type="http://schemas.openxmlformats.org/officeDocument/2006/relationships/slideLayout" Target="../slideLayouts/slideLayout2.xml"/><Relationship Id="rId6" Type="http://schemas.openxmlformats.org/officeDocument/2006/relationships/image" Target="../media/image11.gif"/><Relationship Id="rId5" Type="http://schemas.openxmlformats.org/officeDocument/2006/relationships/image" Target="../media/image10.gif"/><Relationship Id="rId4" Type="http://schemas.openxmlformats.org/officeDocument/2006/relationships/image" Target="../media/image9.gif"/></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10.gif"/><Relationship Id="rId4" Type="http://schemas.openxmlformats.org/officeDocument/2006/relationships/image" Target="../media/image12.gi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1.wmf"/></Relationships>
</file>

<file path=ppt/slides/_rels/slide43.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oleObject" Target="../embeddings/oleObject4.bin"/><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image" Target="../media/image6.wmf"/><Relationship Id="rId7" Type="http://schemas.openxmlformats.org/officeDocument/2006/relationships/image" Target="../media/image10.gif"/><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8.gif"/><Relationship Id="rId4" Type="http://schemas.openxmlformats.org/officeDocument/2006/relationships/image" Target="../media/image7.gif"/><Relationship Id="rId9" Type="http://schemas.openxmlformats.org/officeDocument/2006/relationships/image" Target="../media/image12.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14FD8BB-AD5E-4065-B8D6-424761DFCE9F}"/>
              </a:ext>
            </a:extLst>
          </p:cNvPr>
          <p:cNvSpPr>
            <a:spLocks noGrp="1"/>
          </p:cNvSpPr>
          <p:nvPr>
            <p:ph type="ctrTitle"/>
          </p:nvPr>
        </p:nvSpPr>
        <p:spPr/>
        <p:txBody>
          <a:bodyPr/>
          <a:lstStyle/>
          <a:p>
            <a:r>
              <a:rPr lang="pl-PL" dirty="0"/>
              <a:t>Spectroscopy</a:t>
            </a:r>
          </a:p>
        </p:txBody>
      </p:sp>
      <p:sp>
        <p:nvSpPr>
          <p:cNvPr id="3" name="Podtytuł 2">
            <a:extLst>
              <a:ext uri="{FF2B5EF4-FFF2-40B4-BE49-F238E27FC236}">
                <a16:creationId xmlns:a16="http://schemas.microsoft.com/office/drawing/2014/main" id="{D6077169-5F96-4ED3-884C-B4243C5B90FE}"/>
              </a:ext>
            </a:extLst>
          </p:cNvPr>
          <p:cNvSpPr>
            <a:spLocks noGrp="1"/>
          </p:cNvSpPr>
          <p:nvPr>
            <p:ph type="subTitle" idx="1"/>
          </p:nvPr>
        </p:nvSpPr>
        <p:spPr/>
        <p:txBody>
          <a:bodyPr/>
          <a:lstStyle/>
          <a:p>
            <a:r>
              <a:rPr lang="pl-PL" dirty="0"/>
              <a:t>Laboratory 1</a:t>
            </a:r>
          </a:p>
          <a:p>
            <a:r>
              <a:rPr lang="pl-PL" dirty="0" err="1"/>
              <a:t>Protonation</a:t>
            </a:r>
            <a:r>
              <a:rPr lang="pl-PL" dirty="0"/>
              <a:t> of </a:t>
            </a:r>
            <a:r>
              <a:rPr lang="pl-PL" dirty="0" err="1"/>
              <a:t>water</a:t>
            </a:r>
            <a:endParaRPr lang="pl-PL" dirty="0"/>
          </a:p>
        </p:txBody>
      </p:sp>
    </p:spTree>
    <p:extLst>
      <p:ext uri="{BB962C8B-B14F-4D97-AF65-F5344CB8AC3E}">
        <p14:creationId xmlns:p14="http://schemas.microsoft.com/office/powerpoint/2010/main" val="275103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14FD8BB-AD5E-4065-B8D6-424761DFCE9F}"/>
              </a:ext>
            </a:extLst>
          </p:cNvPr>
          <p:cNvSpPr>
            <a:spLocks noGrp="1"/>
          </p:cNvSpPr>
          <p:nvPr>
            <p:ph type="ctrTitle"/>
          </p:nvPr>
        </p:nvSpPr>
        <p:spPr/>
        <p:txBody>
          <a:bodyPr/>
          <a:lstStyle/>
          <a:p>
            <a:r>
              <a:rPr lang="pl-PL" dirty="0"/>
              <a:t>Spectroscopy</a:t>
            </a:r>
          </a:p>
        </p:txBody>
      </p:sp>
      <p:sp>
        <p:nvSpPr>
          <p:cNvPr id="3" name="Podtytuł 2">
            <a:extLst>
              <a:ext uri="{FF2B5EF4-FFF2-40B4-BE49-F238E27FC236}">
                <a16:creationId xmlns:a16="http://schemas.microsoft.com/office/drawing/2014/main" id="{D6077169-5F96-4ED3-884C-B4243C5B90FE}"/>
              </a:ext>
            </a:extLst>
          </p:cNvPr>
          <p:cNvSpPr>
            <a:spLocks noGrp="1"/>
          </p:cNvSpPr>
          <p:nvPr>
            <p:ph type="subTitle" idx="1"/>
          </p:nvPr>
        </p:nvSpPr>
        <p:spPr/>
        <p:txBody>
          <a:bodyPr/>
          <a:lstStyle/>
          <a:p>
            <a:r>
              <a:rPr lang="pl-PL" dirty="0"/>
              <a:t>Laboratory 2</a:t>
            </a:r>
          </a:p>
          <a:p>
            <a:r>
              <a:rPr lang="pl-PL" dirty="0" err="1"/>
              <a:t>Polarization</a:t>
            </a:r>
            <a:endParaRPr lang="pl-PL" dirty="0"/>
          </a:p>
        </p:txBody>
      </p:sp>
    </p:spTree>
    <p:extLst>
      <p:ext uri="{BB962C8B-B14F-4D97-AF65-F5344CB8AC3E}">
        <p14:creationId xmlns:p14="http://schemas.microsoft.com/office/powerpoint/2010/main" val="390024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2D4F06-9B4B-4E23-8CFD-16BF7BB55FF9}"/>
              </a:ext>
            </a:extLst>
          </p:cNvPr>
          <p:cNvSpPr txBox="1"/>
          <p:nvPr/>
        </p:nvSpPr>
        <p:spPr>
          <a:xfrm>
            <a:off x="0" y="0"/>
            <a:ext cx="3999300" cy="646331"/>
          </a:xfrm>
          <a:prstGeom prst="rect">
            <a:avLst/>
          </a:prstGeom>
          <a:noFill/>
        </p:spPr>
        <p:txBody>
          <a:bodyPr wrap="none" rtlCol="0">
            <a:spAutoFit/>
          </a:bodyPr>
          <a:lstStyle/>
          <a:p>
            <a:r>
              <a:rPr lang="pl-PL" sz="3600" b="1" dirty="0" err="1"/>
              <a:t>Depolarization</a:t>
            </a:r>
            <a:r>
              <a:rPr lang="pl-PL" sz="3600" b="1" dirty="0"/>
              <a:t> ratio</a:t>
            </a:r>
          </a:p>
        </p:txBody>
      </p:sp>
      <p:sp>
        <p:nvSpPr>
          <p:cNvPr id="3" name="TextBox 2">
            <a:extLst>
              <a:ext uri="{FF2B5EF4-FFF2-40B4-BE49-F238E27FC236}">
                <a16:creationId xmlns:a16="http://schemas.microsoft.com/office/drawing/2014/main" id="{8E10C773-87BF-4153-A3F5-0853D83EDA3F}"/>
              </a:ext>
            </a:extLst>
          </p:cNvPr>
          <p:cNvSpPr txBox="1"/>
          <p:nvPr/>
        </p:nvSpPr>
        <p:spPr>
          <a:xfrm>
            <a:off x="0" y="640775"/>
            <a:ext cx="12191997" cy="830997"/>
          </a:xfrm>
          <a:prstGeom prst="rect">
            <a:avLst/>
          </a:prstGeom>
          <a:noFill/>
        </p:spPr>
        <p:txBody>
          <a:bodyPr wrap="square" rtlCol="0">
            <a:spAutoFit/>
          </a:bodyPr>
          <a:lstStyle/>
          <a:p>
            <a:pPr algn="just"/>
            <a:r>
              <a:rPr lang="en-US" sz="2400" dirty="0"/>
              <a:t>Raman bands depolarization </a:t>
            </a:r>
            <a:r>
              <a:rPr lang="pl-PL" sz="2400" dirty="0" err="1"/>
              <a:t>ratios</a:t>
            </a:r>
            <a:r>
              <a:rPr lang="en-US" sz="2400" dirty="0"/>
              <a:t> are used to determine symmetry of Raman vibrations, and thus to name / define them. </a:t>
            </a:r>
            <a:endParaRPr lang="en-GB" sz="2400" dirty="0"/>
          </a:p>
        </p:txBody>
      </p:sp>
      <p:cxnSp>
        <p:nvCxnSpPr>
          <p:cNvPr id="6" name="Straight Connector 5">
            <a:extLst>
              <a:ext uri="{FF2B5EF4-FFF2-40B4-BE49-F238E27FC236}">
                <a16:creationId xmlns:a16="http://schemas.microsoft.com/office/drawing/2014/main" id="{DD9C1C8C-562B-4FC2-A048-E4657087FDD5}"/>
              </a:ext>
            </a:extLst>
          </p:cNvPr>
          <p:cNvCxnSpPr/>
          <p:nvPr/>
        </p:nvCxnSpPr>
        <p:spPr>
          <a:xfrm>
            <a:off x="4609707" y="3429000"/>
            <a:ext cx="2509999"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D0A383B-2932-4052-8BB0-1C60DE3A7FB7}"/>
              </a:ext>
            </a:extLst>
          </p:cNvPr>
          <p:cNvCxnSpPr/>
          <p:nvPr/>
        </p:nvCxnSpPr>
        <p:spPr>
          <a:xfrm flipV="1">
            <a:off x="4619134" y="1781666"/>
            <a:ext cx="0" cy="164733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6CC0BCD-6C97-4695-A382-A3C55EE15EC3}"/>
              </a:ext>
            </a:extLst>
          </p:cNvPr>
          <p:cNvCxnSpPr>
            <a:cxnSpLocks/>
          </p:cNvCxnSpPr>
          <p:nvPr/>
        </p:nvCxnSpPr>
        <p:spPr>
          <a:xfrm flipH="1">
            <a:off x="2513141" y="3429000"/>
            <a:ext cx="2124847" cy="150462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E0FB10C2-F497-41E8-9763-DC4626992B28}"/>
              </a:ext>
            </a:extLst>
          </p:cNvPr>
          <p:cNvSpPr/>
          <p:nvPr/>
        </p:nvSpPr>
        <p:spPr>
          <a:xfrm>
            <a:off x="3559853" y="3546835"/>
            <a:ext cx="738433" cy="738432"/>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cxnSp>
        <p:nvCxnSpPr>
          <p:cNvPr id="18" name="Straight Arrow Connector 17">
            <a:extLst>
              <a:ext uri="{FF2B5EF4-FFF2-40B4-BE49-F238E27FC236}">
                <a16:creationId xmlns:a16="http://schemas.microsoft.com/office/drawing/2014/main" id="{FE073BAD-1A62-44C7-88C4-A1E44D4387AC}"/>
              </a:ext>
            </a:extLst>
          </p:cNvPr>
          <p:cNvCxnSpPr/>
          <p:nvPr/>
        </p:nvCxnSpPr>
        <p:spPr>
          <a:xfrm>
            <a:off x="3929069" y="3916051"/>
            <a:ext cx="954016"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609B632-775D-45EF-A8CB-EE66AA6F3AC3}"/>
              </a:ext>
            </a:extLst>
          </p:cNvPr>
          <p:cNvCxnSpPr/>
          <p:nvPr/>
        </p:nvCxnSpPr>
        <p:spPr>
          <a:xfrm flipV="1">
            <a:off x="3929069" y="3028361"/>
            <a:ext cx="0" cy="887690"/>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0EDECB5-9308-4408-945E-A6D96741F1B3}"/>
              </a:ext>
            </a:extLst>
          </p:cNvPr>
          <p:cNvCxnSpPr/>
          <p:nvPr/>
        </p:nvCxnSpPr>
        <p:spPr>
          <a:xfrm flipV="1">
            <a:off x="6096000" y="2541310"/>
            <a:ext cx="0" cy="887690"/>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0BF4BDCC-CDB4-44DE-9391-7D513AAAE36B}"/>
              </a:ext>
            </a:extLst>
          </p:cNvPr>
          <p:cNvSpPr txBox="1"/>
          <p:nvPr/>
        </p:nvSpPr>
        <p:spPr>
          <a:xfrm>
            <a:off x="4609707" y="1366397"/>
            <a:ext cx="358218" cy="707886"/>
          </a:xfrm>
          <a:prstGeom prst="rect">
            <a:avLst/>
          </a:prstGeom>
          <a:noFill/>
        </p:spPr>
        <p:txBody>
          <a:bodyPr wrap="square" rtlCol="0">
            <a:spAutoFit/>
          </a:bodyPr>
          <a:lstStyle/>
          <a:p>
            <a:r>
              <a:rPr lang="pl-PL" sz="4000" b="1" dirty="0"/>
              <a:t>z</a:t>
            </a:r>
            <a:endParaRPr lang="en-GB" sz="4000" b="1" dirty="0"/>
          </a:p>
        </p:txBody>
      </p:sp>
      <p:sp>
        <p:nvSpPr>
          <p:cNvPr id="23" name="TextBox 22">
            <a:extLst>
              <a:ext uri="{FF2B5EF4-FFF2-40B4-BE49-F238E27FC236}">
                <a16:creationId xmlns:a16="http://schemas.microsoft.com/office/drawing/2014/main" id="{F2896852-E060-4266-B75C-D3CDEA88D28B}"/>
              </a:ext>
            </a:extLst>
          </p:cNvPr>
          <p:cNvSpPr txBox="1"/>
          <p:nvPr/>
        </p:nvSpPr>
        <p:spPr>
          <a:xfrm>
            <a:off x="7227217" y="3011793"/>
            <a:ext cx="358218" cy="707886"/>
          </a:xfrm>
          <a:prstGeom prst="rect">
            <a:avLst/>
          </a:prstGeom>
          <a:noFill/>
        </p:spPr>
        <p:txBody>
          <a:bodyPr wrap="square" rtlCol="0">
            <a:spAutoFit/>
          </a:bodyPr>
          <a:lstStyle/>
          <a:p>
            <a:r>
              <a:rPr lang="pl-PL" sz="4000" b="1" dirty="0"/>
              <a:t>y</a:t>
            </a:r>
            <a:endParaRPr lang="en-GB" sz="4000" b="1" dirty="0"/>
          </a:p>
        </p:txBody>
      </p:sp>
      <p:sp>
        <p:nvSpPr>
          <p:cNvPr id="24" name="TextBox 23">
            <a:extLst>
              <a:ext uri="{FF2B5EF4-FFF2-40B4-BE49-F238E27FC236}">
                <a16:creationId xmlns:a16="http://schemas.microsoft.com/office/drawing/2014/main" id="{0FACC7FF-0641-429D-B5BB-216000BB0341}"/>
              </a:ext>
            </a:extLst>
          </p:cNvPr>
          <p:cNvSpPr txBox="1"/>
          <p:nvPr/>
        </p:nvSpPr>
        <p:spPr>
          <a:xfrm>
            <a:off x="2158010" y="4581046"/>
            <a:ext cx="358218" cy="707886"/>
          </a:xfrm>
          <a:prstGeom prst="rect">
            <a:avLst/>
          </a:prstGeom>
          <a:noFill/>
        </p:spPr>
        <p:txBody>
          <a:bodyPr wrap="square" rtlCol="0">
            <a:spAutoFit/>
          </a:bodyPr>
          <a:lstStyle/>
          <a:p>
            <a:r>
              <a:rPr lang="pl-PL" sz="4000" b="1" dirty="0"/>
              <a:t>x</a:t>
            </a:r>
            <a:endParaRPr lang="en-GB" sz="4000" b="1" dirty="0"/>
          </a:p>
        </p:txBody>
      </p:sp>
      <p:sp>
        <p:nvSpPr>
          <p:cNvPr id="25" name="Arrow: Right 24">
            <a:extLst>
              <a:ext uri="{FF2B5EF4-FFF2-40B4-BE49-F238E27FC236}">
                <a16:creationId xmlns:a16="http://schemas.microsoft.com/office/drawing/2014/main" id="{8D466F13-E125-4244-A47B-C9FE3193348C}"/>
              </a:ext>
            </a:extLst>
          </p:cNvPr>
          <p:cNvSpPr/>
          <p:nvPr/>
        </p:nvSpPr>
        <p:spPr>
          <a:xfrm rot="10800000">
            <a:off x="6249988" y="3519091"/>
            <a:ext cx="977229" cy="186907"/>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EBB704B1-9E25-458A-8740-559E38F5A46F}"/>
              </a:ext>
            </a:extLst>
          </p:cNvPr>
          <p:cNvSpPr txBox="1"/>
          <p:nvPr/>
        </p:nvSpPr>
        <p:spPr>
          <a:xfrm>
            <a:off x="6394532" y="3805158"/>
            <a:ext cx="4856564" cy="400110"/>
          </a:xfrm>
          <a:prstGeom prst="rect">
            <a:avLst/>
          </a:prstGeom>
          <a:noFill/>
        </p:spPr>
        <p:txBody>
          <a:bodyPr wrap="square" rtlCol="0">
            <a:spAutoFit/>
          </a:bodyPr>
          <a:lstStyle/>
          <a:p>
            <a:r>
              <a:rPr lang="en-US" sz="2000" b="1" dirty="0">
                <a:solidFill>
                  <a:schemeClr val="accent6">
                    <a:lumMod val="75000"/>
                  </a:schemeClr>
                </a:solidFill>
              </a:rPr>
              <a:t>the direction of the incident laser beam</a:t>
            </a:r>
            <a:endParaRPr lang="en-GB" sz="2000" b="1" dirty="0">
              <a:solidFill>
                <a:schemeClr val="accent6">
                  <a:lumMod val="75000"/>
                </a:schemeClr>
              </a:solidFill>
            </a:endParaRPr>
          </a:p>
        </p:txBody>
      </p:sp>
      <p:sp>
        <p:nvSpPr>
          <p:cNvPr id="27" name="TextBox 26">
            <a:extLst>
              <a:ext uri="{FF2B5EF4-FFF2-40B4-BE49-F238E27FC236}">
                <a16:creationId xmlns:a16="http://schemas.microsoft.com/office/drawing/2014/main" id="{52B36DFD-E91D-4E01-8B0A-4C6A72B810E0}"/>
              </a:ext>
            </a:extLst>
          </p:cNvPr>
          <p:cNvSpPr txBox="1"/>
          <p:nvPr/>
        </p:nvSpPr>
        <p:spPr>
          <a:xfrm>
            <a:off x="1164439" y="3505943"/>
            <a:ext cx="2510981" cy="400110"/>
          </a:xfrm>
          <a:prstGeom prst="rect">
            <a:avLst/>
          </a:prstGeom>
          <a:noFill/>
        </p:spPr>
        <p:txBody>
          <a:bodyPr wrap="square" rtlCol="0">
            <a:spAutoFit/>
          </a:bodyPr>
          <a:lstStyle/>
          <a:p>
            <a:r>
              <a:rPr lang="pl-PL" sz="2000" b="1" dirty="0" err="1">
                <a:solidFill>
                  <a:srgbClr val="0070C0"/>
                </a:solidFill>
              </a:rPr>
              <a:t>polarization</a:t>
            </a:r>
            <a:r>
              <a:rPr lang="pl-PL" sz="2000" b="1" dirty="0">
                <a:solidFill>
                  <a:srgbClr val="0070C0"/>
                </a:solidFill>
              </a:rPr>
              <a:t> </a:t>
            </a:r>
            <a:r>
              <a:rPr lang="pl-PL" sz="2000" b="1" dirty="0" err="1">
                <a:solidFill>
                  <a:srgbClr val="0070C0"/>
                </a:solidFill>
              </a:rPr>
              <a:t>analyzer</a:t>
            </a:r>
            <a:endParaRPr lang="en-GB" sz="2000" b="1" dirty="0">
              <a:solidFill>
                <a:srgbClr val="0070C0"/>
              </a:solidFill>
            </a:endParaRPr>
          </a:p>
        </p:txBody>
      </p:sp>
      <p:sp>
        <p:nvSpPr>
          <p:cNvPr id="28" name="TextBox 27">
            <a:extLst>
              <a:ext uri="{FF2B5EF4-FFF2-40B4-BE49-F238E27FC236}">
                <a16:creationId xmlns:a16="http://schemas.microsoft.com/office/drawing/2014/main" id="{CA6C1CFC-A5F5-4920-A0E9-9C2002D2D3BC}"/>
              </a:ext>
            </a:extLst>
          </p:cNvPr>
          <p:cNvSpPr txBox="1"/>
          <p:nvPr/>
        </p:nvSpPr>
        <p:spPr>
          <a:xfrm>
            <a:off x="728971" y="5286271"/>
            <a:ext cx="3677106" cy="400110"/>
          </a:xfrm>
          <a:prstGeom prst="rect">
            <a:avLst/>
          </a:prstGeom>
          <a:noFill/>
        </p:spPr>
        <p:txBody>
          <a:bodyPr wrap="square" rtlCol="0">
            <a:spAutoFit/>
          </a:bodyPr>
          <a:lstStyle/>
          <a:p>
            <a:r>
              <a:rPr lang="pl-PL" sz="2000" b="1" dirty="0">
                <a:solidFill>
                  <a:schemeClr val="accent2">
                    <a:lumMod val="75000"/>
                  </a:schemeClr>
                </a:solidFill>
              </a:rPr>
              <a:t>the </a:t>
            </a:r>
            <a:r>
              <a:rPr lang="pl-PL" sz="2000" b="1" dirty="0" err="1">
                <a:solidFill>
                  <a:schemeClr val="accent2">
                    <a:lumMod val="75000"/>
                  </a:schemeClr>
                </a:solidFill>
              </a:rPr>
              <a:t>direction</a:t>
            </a:r>
            <a:r>
              <a:rPr lang="pl-PL" sz="2000" b="1" dirty="0">
                <a:solidFill>
                  <a:schemeClr val="accent2">
                    <a:lumMod val="75000"/>
                  </a:schemeClr>
                </a:solidFill>
              </a:rPr>
              <a:t> of </a:t>
            </a:r>
            <a:r>
              <a:rPr lang="pl-PL" sz="2000" b="1" dirty="0" err="1">
                <a:solidFill>
                  <a:schemeClr val="accent2">
                    <a:lumMod val="75000"/>
                  </a:schemeClr>
                </a:solidFill>
              </a:rPr>
              <a:t>observation</a:t>
            </a:r>
            <a:r>
              <a:rPr lang="pl-PL" sz="2000" b="1" dirty="0">
                <a:solidFill>
                  <a:schemeClr val="accent2">
                    <a:lumMod val="75000"/>
                  </a:schemeClr>
                </a:solidFill>
              </a:rPr>
              <a:t> </a:t>
            </a:r>
            <a:endParaRPr lang="en-GB" sz="2000" b="1" dirty="0">
              <a:solidFill>
                <a:schemeClr val="accent2">
                  <a:lumMod val="75000"/>
                </a:schemeClr>
              </a:solidFill>
            </a:endParaRPr>
          </a:p>
        </p:txBody>
      </p:sp>
      <p:sp>
        <p:nvSpPr>
          <p:cNvPr id="29" name="Arrow: Right 28">
            <a:extLst>
              <a:ext uri="{FF2B5EF4-FFF2-40B4-BE49-F238E27FC236}">
                <a16:creationId xmlns:a16="http://schemas.microsoft.com/office/drawing/2014/main" id="{D2F13FF8-4E88-4E1C-91A2-94FF121987F6}"/>
              </a:ext>
            </a:extLst>
          </p:cNvPr>
          <p:cNvSpPr/>
          <p:nvPr/>
        </p:nvSpPr>
        <p:spPr>
          <a:xfrm rot="8513677">
            <a:off x="2618030" y="4867003"/>
            <a:ext cx="977229" cy="186907"/>
          </a:xfrm>
          <a:prstGeom prst="rightArrow">
            <a:avLst/>
          </a:prstGeom>
          <a:solidFill>
            <a:srgbClr val="C55A11"/>
          </a:solidFill>
          <a:ln>
            <a:solidFill>
              <a:srgbClr val="C55A1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38A4509E-2BBE-42D6-B148-48B73EE406E4}"/>
                  </a:ext>
                </a:extLst>
              </p:cNvPr>
              <p:cNvSpPr txBox="1"/>
              <p:nvPr/>
            </p:nvSpPr>
            <p:spPr>
              <a:xfrm>
                <a:off x="3273739" y="2452765"/>
                <a:ext cx="1243546" cy="53239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2800" b="1" i="1" smtClean="0">
                              <a:solidFill>
                                <a:srgbClr val="FFC000"/>
                              </a:solidFill>
                              <a:latin typeface="Cambria Math" panose="02040503050406030204" pitchFamily="18" charset="0"/>
                            </a:rPr>
                          </m:ctrlPr>
                        </m:sSubPr>
                        <m:e>
                          <m:r>
                            <a:rPr lang="pl-PL" sz="2800" b="1" i="1" smtClean="0">
                              <a:solidFill>
                                <a:srgbClr val="FFC000"/>
                              </a:solidFill>
                              <a:latin typeface="Cambria Math" panose="02040503050406030204" pitchFamily="18" charset="0"/>
                            </a:rPr>
                            <m:t>𝑰</m:t>
                          </m:r>
                        </m:e>
                        <m:sub>
                          <m:r>
                            <a:rPr lang="pl-PL" sz="2800" b="1" i="1" smtClean="0">
                              <a:solidFill>
                                <a:srgbClr val="FFC000"/>
                              </a:solidFill>
                              <a:latin typeface="Cambria Math" panose="02040503050406030204" pitchFamily="18" charset="0"/>
                            </a:rPr>
                            <m:t>𝒛</m:t>
                          </m:r>
                        </m:sub>
                      </m:sSub>
                      <m:r>
                        <a:rPr lang="pl-PL" sz="2800" b="1" i="1" smtClean="0">
                          <a:solidFill>
                            <a:srgbClr val="FFC000"/>
                          </a:solidFill>
                          <a:latin typeface="Cambria Math" panose="02040503050406030204" pitchFamily="18" charset="0"/>
                        </a:rPr>
                        <m:t> (</m:t>
                      </m:r>
                      <m:sSub>
                        <m:sSubPr>
                          <m:ctrlPr>
                            <a:rPr lang="pl-PL" sz="2800" b="1" i="1" smtClean="0">
                              <a:solidFill>
                                <a:srgbClr val="FFC000"/>
                              </a:solidFill>
                              <a:latin typeface="Cambria Math" panose="02040503050406030204" pitchFamily="18" charset="0"/>
                            </a:rPr>
                          </m:ctrlPr>
                        </m:sSubPr>
                        <m:e>
                          <m:r>
                            <a:rPr lang="pl-PL" sz="2800" b="1" i="1" smtClean="0">
                              <a:solidFill>
                                <a:srgbClr val="FFC000"/>
                              </a:solidFill>
                              <a:latin typeface="Cambria Math" panose="02040503050406030204" pitchFamily="18" charset="0"/>
                            </a:rPr>
                            <m:t>𝑰</m:t>
                          </m:r>
                        </m:e>
                        <m:sub>
                          <m:r>
                            <a:rPr lang="pl-PL" sz="2800" b="1" i="1" smtClean="0">
                              <a:solidFill>
                                <a:srgbClr val="FFC000"/>
                              </a:solidFill>
                              <a:latin typeface="Cambria Math" panose="02040503050406030204" pitchFamily="18" charset="0"/>
                              <a:ea typeface="Cambria Math" panose="02040503050406030204" pitchFamily="18" charset="0"/>
                            </a:rPr>
                            <m:t>∥</m:t>
                          </m:r>
                        </m:sub>
                      </m:sSub>
                      <m:r>
                        <a:rPr lang="pl-PL" sz="2800" b="1" i="1" smtClean="0">
                          <a:solidFill>
                            <a:srgbClr val="FFC000"/>
                          </a:solidFill>
                          <a:latin typeface="Cambria Math" panose="02040503050406030204" pitchFamily="18" charset="0"/>
                        </a:rPr>
                        <m:t>)</m:t>
                      </m:r>
                    </m:oMath>
                  </m:oMathPara>
                </a14:m>
                <a:endParaRPr lang="en-GB" sz="2800" b="1" dirty="0">
                  <a:solidFill>
                    <a:srgbClr val="FFC000"/>
                  </a:solidFill>
                </a:endParaRPr>
              </a:p>
            </p:txBody>
          </p:sp>
        </mc:Choice>
        <mc:Fallback xmlns="">
          <p:sp>
            <p:nvSpPr>
              <p:cNvPr id="30" name="TextBox 29">
                <a:extLst>
                  <a:ext uri="{FF2B5EF4-FFF2-40B4-BE49-F238E27FC236}">
                    <a16:creationId xmlns:a16="http://schemas.microsoft.com/office/drawing/2014/main" id="{38A4509E-2BBE-42D6-B148-48B73EE406E4}"/>
                  </a:ext>
                </a:extLst>
              </p:cNvPr>
              <p:cNvSpPr txBox="1">
                <a:spLocks noRot="1" noChangeAspect="1" noMove="1" noResize="1" noEditPoints="1" noAdjustHandles="1" noChangeArrowheads="1" noChangeShapeType="1" noTextEdit="1"/>
              </p:cNvSpPr>
              <p:nvPr/>
            </p:nvSpPr>
            <p:spPr>
              <a:xfrm>
                <a:off x="3273739" y="2452765"/>
                <a:ext cx="1243546" cy="532390"/>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FE9A9582-B528-477F-846A-545EB1CB91AD}"/>
                  </a:ext>
                </a:extLst>
              </p:cNvPr>
              <p:cNvSpPr txBox="1"/>
              <p:nvPr/>
            </p:nvSpPr>
            <p:spPr>
              <a:xfrm>
                <a:off x="4490317" y="3935539"/>
                <a:ext cx="1328504" cy="56271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2800" b="1" i="1" smtClean="0">
                              <a:solidFill>
                                <a:srgbClr val="FF0000"/>
                              </a:solidFill>
                              <a:latin typeface="Cambria Math" panose="02040503050406030204" pitchFamily="18" charset="0"/>
                            </a:rPr>
                          </m:ctrlPr>
                        </m:sSubPr>
                        <m:e>
                          <m:r>
                            <a:rPr lang="pl-PL" sz="2800" b="1" i="1" smtClean="0">
                              <a:solidFill>
                                <a:srgbClr val="FF0000"/>
                              </a:solidFill>
                              <a:latin typeface="Cambria Math" panose="02040503050406030204" pitchFamily="18" charset="0"/>
                            </a:rPr>
                            <m:t>𝑰</m:t>
                          </m:r>
                        </m:e>
                        <m:sub>
                          <m:r>
                            <a:rPr lang="pl-PL" sz="2800" b="1" i="1" smtClean="0">
                              <a:solidFill>
                                <a:srgbClr val="FF0000"/>
                              </a:solidFill>
                              <a:latin typeface="Cambria Math" panose="02040503050406030204" pitchFamily="18" charset="0"/>
                            </a:rPr>
                            <m:t>𝒚</m:t>
                          </m:r>
                        </m:sub>
                      </m:sSub>
                      <m:r>
                        <a:rPr lang="pl-PL" sz="2800" b="1" i="1" smtClean="0">
                          <a:solidFill>
                            <a:srgbClr val="FF0000"/>
                          </a:solidFill>
                          <a:latin typeface="Cambria Math" panose="02040503050406030204" pitchFamily="18" charset="0"/>
                        </a:rPr>
                        <m:t> (</m:t>
                      </m:r>
                      <m:sSub>
                        <m:sSubPr>
                          <m:ctrlPr>
                            <a:rPr lang="pl-PL" sz="2800" b="1" i="1" smtClean="0">
                              <a:solidFill>
                                <a:srgbClr val="FF0000"/>
                              </a:solidFill>
                              <a:latin typeface="Cambria Math" panose="02040503050406030204" pitchFamily="18" charset="0"/>
                            </a:rPr>
                          </m:ctrlPr>
                        </m:sSubPr>
                        <m:e>
                          <m:r>
                            <a:rPr lang="pl-PL" sz="2800" b="1" i="1" smtClean="0">
                              <a:solidFill>
                                <a:srgbClr val="FF0000"/>
                              </a:solidFill>
                              <a:latin typeface="Cambria Math" panose="02040503050406030204" pitchFamily="18" charset="0"/>
                            </a:rPr>
                            <m:t>𝑰</m:t>
                          </m:r>
                        </m:e>
                        <m:sub>
                          <m:r>
                            <a:rPr lang="pl-PL" sz="2800" b="1" i="1" smtClean="0">
                              <a:solidFill>
                                <a:srgbClr val="FF0000"/>
                              </a:solidFill>
                              <a:latin typeface="Cambria Math" panose="02040503050406030204" pitchFamily="18" charset="0"/>
                              <a:ea typeface="Cambria Math" panose="02040503050406030204" pitchFamily="18" charset="0"/>
                            </a:rPr>
                            <m:t>⊥</m:t>
                          </m:r>
                        </m:sub>
                      </m:sSub>
                      <m:r>
                        <a:rPr lang="pl-PL" sz="2800" b="1" i="1" smtClean="0">
                          <a:solidFill>
                            <a:srgbClr val="FF0000"/>
                          </a:solidFill>
                          <a:latin typeface="Cambria Math" panose="02040503050406030204" pitchFamily="18" charset="0"/>
                        </a:rPr>
                        <m:t>)</m:t>
                      </m:r>
                    </m:oMath>
                  </m:oMathPara>
                </a14:m>
                <a:endParaRPr lang="en-GB" sz="2800" b="1" dirty="0">
                  <a:solidFill>
                    <a:srgbClr val="FF0000"/>
                  </a:solidFill>
                </a:endParaRPr>
              </a:p>
            </p:txBody>
          </p:sp>
        </mc:Choice>
        <mc:Fallback xmlns="">
          <p:sp>
            <p:nvSpPr>
              <p:cNvPr id="31" name="TextBox 30">
                <a:extLst>
                  <a:ext uri="{FF2B5EF4-FFF2-40B4-BE49-F238E27FC236}">
                    <a16:creationId xmlns:a16="http://schemas.microsoft.com/office/drawing/2014/main" id="{FE9A9582-B528-477F-846A-545EB1CB91AD}"/>
                  </a:ext>
                </a:extLst>
              </p:cNvPr>
              <p:cNvSpPr txBox="1">
                <a:spLocks noRot="1" noChangeAspect="1" noMove="1" noResize="1" noEditPoints="1" noAdjustHandles="1" noChangeArrowheads="1" noChangeShapeType="1" noTextEdit="1"/>
              </p:cNvSpPr>
              <p:nvPr/>
            </p:nvSpPr>
            <p:spPr>
              <a:xfrm>
                <a:off x="4490317" y="3935539"/>
                <a:ext cx="1328504" cy="562718"/>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5292A69C-2D7C-4BF7-A12C-AD58BFD5BA43}"/>
                  </a:ext>
                </a:extLst>
              </p:cNvPr>
              <p:cNvSpPr txBox="1"/>
              <p:nvPr/>
            </p:nvSpPr>
            <p:spPr>
              <a:xfrm>
                <a:off x="8716651" y="2251464"/>
                <a:ext cx="2170915" cy="1146468"/>
              </a:xfrm>
              <a:prstGeom prst="rect">
                <a:avLst/>
              </a:prstGeom>
              <a:noFill/>
            </p:spPr>
            <p:txBody>
              <a:bodyPr wrap="none" lIns="0" tIns="0" rIns="0" bIns="0" rtlCol="0">
                <a:spAutoFit/>
              </a:bodyPr>
              <a:lstStyle/>
              <a:p>
                <a:r>
                  <a:rPr lang="pl-PL" sz="4400" i="1" dirty="0">
                    <a:sym typeface="Symbol" panose="05050102010706020507" pitchFamily="18" charset="2"/>
                  </a:rPr>
                  <a:t></a:t>
                </a:r>
                <a:r>
                  <a:rPr lang="pl-PL" sz="4400" i="1" dirty="0"/>
                  <a:t> = </a:t>
                </a:r>
                <a14:m>
                  <m:oMath xmlns:m="http://schemas.openxmlformats.org/officeDocument/2006/math">
                    <m:f>
                      <m:fPr>
                        <m:ctrlPr>
                          <a:rPr lang="en-GB" sz="4400" i="1" smtClean="0">
                            <a:latin typeface="Cambria Math" panose="02040503050406030204" pitchFamily="18" charset="0"/>
                          </a:rPr>
                        </m:ctrlPr>
                      </m:fPr>
                      <m:num>
                        <m:sSub>
                          <m:sSubPr>
                            <m:ctrlPr>
                              <a:rPr lang="pl-PL" sz="4400" b="1" i="1" smtClean="0">
                                <a:solidFill>
                                  <a:srgbClr val="FF0000"/>
                                </a:solidFill>
                                <a:latin typeface="Cambria Math" panose="02040503050406030204" pitchFamily="18" charset="0"/>
                              </a:rPr>
                            </m:ctrlPr>
                          </m:sSubPr>
                          <m:e>
                            <m:r>
                              <a:rPr lang="pl-PL" sz="4400" b="1" i="1" smtClean="0">
                                <a:solidFill>
                                  <a:srgbClr val="FF0000"/>
                                </a:solidFill>
                                <a:latin typeface="Cambria Math" panose="02040503050406030204" pitchFamily="18" charset="0"/>
                              </a:rPr>
                              <m:t>𝑰</m:t>
                            </m:r>
                          </m:e>
                          <m:sub>
                            <m:r>
                              <a:rPr lang="pl-PL" sz="4400" b="1" i="1" smtClean="0">
                                <a:solidFill>
                                  <a:srgbClr val="FF0000"/>
                                </a:solidFill>
                                <a:latin typeface="Cambria Math" panose="02040503050406030204" pitchFamily="18" charset="0"/>
                              </a:rPr>
                              <m:t>𝒚</m:t>
                            </m:r>
                          </m:sub>
                        </m:sSub>
                        <m:r>
                          <a:rPr lang="pl-PL" sz="4400" b="1" i="1" smtClean="0">
                            <a:solidFill>
                              <a:srgbClr val="FF0000"/>
                            </a:solidFill>
                            <a:latin typeface="Cambria Math" panose="02040503050406030204" pitchFamily="18" charset="0"/>
                          </a:rPr>
                          <m:t>(</m:t>
                        </m:r>
                        <m:sSub>
                          <m:sSubPr>
                            <m:ctrlPr>
                              <a:rPr lang="pl-PL" sz="4400" b="1" i="1" smtClean="0">
                                <a:solidFill>
                                  <a:srgbClr val="FF0000"/>
                                </a:solidFill>
                                <a:latin typeface="Cambria Math" panose="02040503050406030204" pitchFamily="18" charset="0"/>
                              </a:rPr>
                            </m:ctrlPr>
                          </m:sSubPr>
                          <m:e>
                            <m:r>
                              <a:rPr lang="pl-PL" sz="4400" b="1" i="1" smtClean="0">
                                <a:solidFill>
                                  <a:srgbClr val="FF0000"/>
                                </a:solidFill>
                                <a:latin typeface="Cambria Math" panose="02040503050406030204" pitchFamily="18" charset="0"/>
                              </a:rPr>
                              <m:t>𝑰</m:t>
                            </m:r>
                          </m:e>
                          <m:sub>
                            <m:r>
                              <a:rPr lang="pl-PL" sz="4400" b="1" i="1" smtClean="0">
                                <a:solidFill>
                                  <a:srgbClr val="FF0000"/>
                                </a:solidFill>
                                <a:latin typeface="Cambria Math" panose="02040503050406030204" pitchFamily="18" charset="0"/>
                                <a:ea typeface="Cambria Math" panose="02040503050406030204" pitchFamily="18" charset="0"/>
                              </a:rPr>
                              <m:t>⊥</m:t>
                            </m:r>
                          </m:sub>
                        </m:sSub>
                        <m:r>
                          <a:rPr lang="pl-PL" sz="4400" b="1" i="1" smtClean="0">
                            <a:solidFill>
                              <a:srgbClr val="FF0000"/>
                            </a:solidFill>
                            <a:latin typeface="Cambria Math" panose="02040503050406030204" pitchFamily="18" charset="0"/>
                          </a:rPr>
                          <m:t>)</m:t>
                        </m:r>
                        <m:r>
                          <m:rPr>
                            <m:nor/>
                          </m:rPr>
                          <a:rPr lang="en-GB" sz="4400" b="1" dirty="0">
                            <a:solidFill>
                              <a:srgbClr val="FF0000"/>
                            </a:solidFill>
                          </a:rPr>
                          <m:t> </m:t>
                        </m:r>
                      </m:num>
                      <m:den>
                        <m:sSub>
                          <m:sSubPr>
                            <m:ctrlPr>
                              <a:rPr lang="pl-PL" sz="4400" b="1" i="1" smtClean="0">
                                <a:solidFill>
                                  <a:srgbClr val="FFC000"/>
                                </a:solidFill>
                                <a:latin typeface="Cambria Math" panose="02040503050406030204" pitchFamily="18" charset="0"/>
                              </a:rPr>
                            </m:ctrlPr>
                          </m:sSubPr>
                          <m:e>
                            <m:r>
                              <a:rPr lang="pl-PL" sz="4400" b="1" i="1">
                                <a:solidFill>
                                  <a:srgbClr val="FFC000"/>
                                </a:solidFill>
                                <a:latin typeface="Cambria Math" panose="02040503050406030204" pitchFamily="18" charset="0"/>
                              </a:rPr>
                              <m:t>𝑰</m:t>
                            </m:r>
                          </m:e>
                          <m:sub>
                            <m:r>
                              <a:rPr lang="pl-PL" sz="4400" b="1" i="1" smtClean="0">
                                <a:solidFill>
                                  <a:srgbClr val="FFC000"/>
                                </a:solidFill>
                                <a:latin typeface="Cambria Math" panose="02040503050406030204" pitchFamily="18" charset="0"/>
                              </a:rPr>
                              <m:t>𝒛</m:t>
                            </m:r>
                          </m:sub>
                        </m:sSub>
                        <m:r>
                          <a:rPr lang="pl-PL" sz="4400" b="1" i="1">
                            <a:solidFill>
                              <a:srgbClr val="FFC000"/>
                            </a:solidFill>
                            <a:latin typeface="Cambria Math" panose="02040503050406030204" pitchFamily="18" charset="0"/>
                          </a:rPr>
                          <m:t>(</m:t>
                        </m:r>
                        <m:sSub>
                          <m:sSubPr>
                            <m:ctrlPr>
                              <a:rPr lang="pl-PL" sz="4400" b="1" i="1" smtClean="0">
                                <a:solidFill>
                                  <a:srgbClr val="FFC000"/>
                                </a:solidFill>
                                <a:latin typeface="Cambria Math" panose="02040503050406030204" pitchFamily="18" charset="0"/>
                              </a:rPr>
                            </m:ctrlPr>
                          </m:sSubPr>
                          <m:e>
                            <m:r>
                              <a:rPr lang="pl-PL" sz="4400" b="1" i="1">
                                <a:solidFill>
                                  <a:srgbClr val="FFC000"/>
                                </a:solidFill>
                                <a:latin typeface="Cambria Math" panose="02040503050406030204" pitchFamily="18" charset="0"/>
                              </a:rPr>
                              <m:t>𝑰</m:t>
                            </m:r>
                          </m:e>
                          <m:sub>
                            <m:r>
                              <a:rPr lang="pl-PL" sz="4400" b="1" i="1">
                                <a:solidFill>
                                  <a:srgbClr val="FFC000"/>
                                </a:solidFill>
                                <a:latin typeface="Cambria Math" panose="02040503050406030204" pitchFamily="18" charset="0"/>
                                <a:ea typeface="Cambria Math" panose="02040503050406030204" pitchFamily="18" charset="0"/>
                              </a:rPr>
                              <m:t>∥</m:t>
                            </m:r>
                          </m:sub>
                        </m:sSub>
                        <m:r>
                          <a:rPr lang="pl-PL" sz="4400" b="1" i="1">
                            <a:solidFill>
                              <a:srgbClr val="FFC000"/>
                            </a:solidFill>
                            <a:latin typeface="Cambria Math" panose="02040503050406030204" pitchFamily="18" charset="0"/>
                          </a:rPr>
                          <m:t>)</m:t>
                        </m:r>
                        <m:r>
                          <m:rPr>
                            <m:nor/>
                          </m:rPr>
                          <a:rPr lang="en-GB" sz="4400" b="1" i="1" dirty="0">
                            <a:solidFill>
                              <a:srgbClr val="FFC000"/>
                            </a:solidFill>
                          </a:rPr>
                          <m:t> </m:t>
                        </m:r>
                      </m:den>
                    </m:f>
                  </m:oMath>
                </a14:m>
                <a:endParaRPr lang="en-GB" sz="4400" i="1" dirty="0"/>
              </a:p>
            </p:txBody>
          </p:sp>
        </mc:Choice>
        <mc:Fallback xmlns="">
          <p:sp>
            <p:nvSpPr>
              <p:cNvPr id="32" name="TextBox 31">
                <a:extLst>
                  <a:ext uri="{FF2B5EF4-FFF2-40B4-BE49-F238E27FC236}">
                    <a16:creationId xmlns:a16="http://schemas.microsoft.com/office/drawing/2014/main" id="{5292A69C-2D7C-4BF7-A12C-AD58BFD5BA43}"/>
                  </a:ext>
                </a:extLst>
              </p:cNvPr>
              <p:cNvSpPr txBox="1">
                <a:spLocks noRot="1" noChangeAspect="1" noMove="1" noResize="1" noEditPoints="1" noAdjustHandles="1" noChangeArrowheads="1" noChangeShapeType="1" noTextEdit="1"/>
              </p:cNvSpPr>
              <p:nvPr/>
            </p:nvSpPr>
            <p:spPr>
              <a:xfrm>
                <a:off x="8716651" y="2251464"/>
                <a:ext cx="2170915" cy="1146468"/>
              </a:xfrm>
              <a:prstGeom prst="rect">
                <a:avLst/>
              </a:prstGeom>
              <a:blipFill>
                <a:blip r:embed="rId4"/>
                <a:stretch>
                  <a:fillRect l="-15730" b="-6915"/>
                </a:stretch>
              </a:blipFill>
            </p:spPr>
            <p:txBody>
              <a:bodyPr/>
              <a:lstStyle/>
              <a:p>
                <a:r>
                  <a:rPr lang="en-GB">
                    <a:noFill/>
                  </a:rPr>
                  <a:t> </a:t>
                </a:r>
              </a:p>
            </p:txBody>
          </p:sp>
        </mc:Fallback>
      </mc:AlternateContent>
      <p:sp>
        <p:nvSpPr>
          <p:cNvPr id="33" name="Rectangle 32">
            <a:extLst>
              <a:ext uri="{FF2B5EF4-FFF2-40B4-BE49-F238E27FC236}">
                <a16:creationId xmlns:a16="http://schemas.microsoft.com/office/drawing/2014/main" id="{633D16C8-19A8-4B91-B83E-E67B85196CF5}"/>
              </a:ext>
            </a:extLst>
          </p:cNvPr>
          <p:cNvSpPr/>
          <p:nvPr/>
        </p:nvSpPr>
        <p:spPr>
          <a:xfrm>
            <a:off x="8279479" y="1705342"/>
            <a:ext cx="3045257" cy="461665"/>
          </a:xfrm>
          <a:prstGeom prst="rect">
            <a:avLst/>
          </a:prstGeom>
        </p:spPr>
        <p:txBody>
          <a:bodyPr wrap="none">
            <a:spAutoFit/>
          </a:bodyPr>
          <a:lstStyle/>
          <a:p>
            <a:r>
              <a:rPr lang="pl-PL" sz="2400" i="1" dirty="0">
                <a:sym typeface="Symbol" panose="05050102010706020507" pitchFamily="18" charset="2"/>
              </a:rPr>
              <a:t> - </a:t>
            </a:r>
            <a:r>
              <a:rPr lang="pl-PL" sz="2400" i="1" dirty="0" err="1">
                <a:sym typeface="Symbol" panose="05050102010706020507" pitchFamily="18" charset="2"/>
              </a:rPr>
              <a:t>depolarization</a:t>
            </a:r>
            <a:r>
              <a:rPr lang="pl-PL" sz="2400" i="1" dirty="0">
                <a:sym typeface="Symbol" panose="05050102010706020507" pitchFamily="18" charset="2"/>
              </a:rPr>
              <a:t> ratio</a:t>
            </a:r>
          </a:p>
        </p:txBody>
      </p:sp>
      <p:sp>
        <p:nvSpPr>
          <p:cNvPr id="34" name="Sun 33">
            <a:extLst>
              <a:ext uri="{FF2B5EF4-FFF2-40B4-BE49-F238E27FC236}">
                <a16:creationId xmlns:a16="http://schemas.microsoft.com/office/drawing/2014/main" id="{F67187BB-F17E-4057-8E2B-3871C9A199F8}"/>
              </a:ext>
            </a:extLst>
          </p:cNvPr>
          <p:cNvSpPr/>
          <p:nvPr/>
        </p:nvSpPr>
        <p:spPr>
          <a:xfrm>
            <a:off x="4285268" y="3119181"/>
            <a:ext cx="667732" cy="603140"/>
          </a:xfrm>
          <a:prstGeom prst="su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36" name="Rectangle: Rounded Corners 35">
            <a:extLst>
              <a:ext uri="{FF2B5EF4-FFF2-40B4-BE49-F238E27FC236}">
                <a16:creationId xmlns:a16="http://schemas.microsoft.com/office/drawing/2014/main" id="{4FCAD2F0-E392-481F-BAA4-480D78DD69B1}"/>
              </a:ext>
            </a:extLst>
          </p:cNvPr>
          <p:cNvSpPr/>
          <p:nvPr/>
        </p:nvSpPr>
        <p:spPr>
          <a:xfrm rot="2580812">
            <a:off x="2851554" y="4255416"/>
            <a:ext cx="480767" cy="480767"/>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38" name="TextBox 37">
            <a:extLst>
              <a:ext uri="{FF2B5EF4-FFF2-40B4-BE49-F238E27FC236}">
                <a16:creationId xmlns:a16="http://schemas.microsoft.com/office/drawing/2014/main" id="{AF2D8E29-5781-4FC1-AE92-DEB952D09DF5}"/>
              </a:ext>
            </a:extLst>
          </p:cNvPr>
          <p:cNvSpPr txBox="1"/>
          <p:nvPr/>
        </p:nvSpPr>
        <p:spPr>
          <a:xfrm>
            <a:off x="349056" y="4177666"/>
            <a:ext cx="2510981" cy="400110"/>
          </a:xfrm>
          <a:prstGeom prst="rect">
            <a:avLst/>
          </a:prstGeom>
          <a:noFill/>
        </p:spPr>
        <p:txBody>
          <a:bodyPr wrap="square" rtlCol="0">
            <a:spAutoFit/>
          </a:bodyPr>
          <a:lstStyle/>
          <a:p>
            <a:r>
              <a:rPr lang="pl-PL" sz="2000" b="1" dirty="0">
                <a:solidFill>
                  <a:schemeClr val="accent4">
                    <a:lumMod val="75000"/>
                  </a:schemeClr>
                </a:solidFill>
              </a:rPr>
              <a:t>a </a:t>
            </a:r>
            <a:r>
              <a:rPr lang="pl-PL" sz="2000" b="1" dirty="0" err="1">
                <a:solidFill>
                  <a:schemeClr val="accent4">
                    <a:lumMod val="75000"/>
                  </a:schemeClr>
                </a:solidFill>
              </a:rPr>
              <a:t>quarter-wave</a:t>
            </a:r>
            <a:r>
              <a:rPr lang="pl-PL" sz="2000" b="1" dirty="0">
                <a:solidFill>
                  <a:schemeClr val="accent4">
                    <a:lumMod val="75000"/>
                  </a:schemeClr>
                </a:solidFill>
              </a:rPr>
              <a:t> </a:t>
            </a:r>
            <a:r>
              <a:rPr lang="pl-PL" sz="2000" b="1" dirty="0" err="1">
                <a:solidFill>
                  <a:schemeClr val="accent4">
                    <a:lumMod val="75000"/>
                  </a:schemeClr>
                </a:solidFill>
              </a:rPr>
              <a:t>plate</a:t>
            </a:r>
            <a:r>
              <a:rPr lang="pl-PL" sz="2000" b="1" dirty="0">
                <a:solidFill>
                  <a:schemeClr val="accent4">
                    <a:lumMod val="75000"/>
                  </a:schemeClr>
                </a:solidFill>
              </a:rPr>
              <a:t> </a:t>
            </a:r>
            <a:endParaRPr lang="en-GB" sz="2000" b="1" dirty="0">
              <a:solidFill>
                <a:schemeClr val="accent4">
                  <a:lumMod val="75000"/>
                </a:schemeClr>
              </a:solidFill>
            </a:endParaRPr>
          </a:p>
        </p:txBody>
      </p:sp>
      <mc:AlternateContent xmlns:mc="http://schemas.openxmlformats.org/markup-compatibility/2006" xmlns:a14="http://schemas.microsoft.com/office/drawing/2010/main">
        <mc:Choice Requires="a14">
          <p:sp>
            <p:nvSpPr>
              <p:cNvPr id="5" name="Prostokąt 4">
                <a:extLst>
                  <a:ext uri="{FF2B5EF4-FFF2-40B4-BE49-F238E27FC236}">
                    <a16:creationId xmlns:a16="http://schemas.microsoft.com/office/drawing/2014/main" id="{F36F9838-6CC9-4ED2-B943-46C86EBBFE7D}"/>
                  </a:ext>
                </a:extLst>
              </p:cNvPr>
              <p:cNvSpPr/>
              <p:nvPr/>
            </p:nvSpPr>
            <p:spPr>
              <a:xfrm>
                <a:off x="8432998" y="5150921"/>
                <a:ext cx="3201984" cy="1384995"/>
              </a:xfrm>
              <a:prstGeom prst="rect">
                <a:avLst/>
              </a:prstGeom>
            </p:spPr>
            <p:txBody>
              <a:bodyPr wrap="square">
                <a:spAutoFit/>
              </a:bodyPr>
              <a:lstStyle/>
              <a:p>
                <a:r>
                  <a:rPr lang="en-US" sz="1400" dirty="0"/>
                  <a:t>The quarter-wave plate must be used after the polarization analyzer in the path of light entering the monochromator due to the different sensitivity of the monochromator grids for the </a:t>
                </a:r>
                <a14:m>
                  <m:oMath xmlns:m="http://schemas.openxmlformats.org/officeDocument/2006/math">
                    <m:r>
                      <a:rPr lang="pl-PL" sz="1400" i="1">
                        <a:latin typeface="Cambria Math" panose="02040503050406030204" pitchFamily="18" charset="0"/>
                        <a:ea typeface="Cambria Math" panose="02040503050406030204" pitchFamily="18" charset="0"/>
                      </a:rPr>
                      <m:t>⊥</m:t>
                    </m:r>
                  </m:oMath>
                </a14:m>
                <a:r>
                  <a:rPr lang="en-US" sz="1400" dirty="0"/>
                  <a:t>and ∥ polarized light components. </a:t>
                </a:r>
                <a:endParaRPr lang="pl-PL" sz="1400" dirty="0"/>
              </a:p>
            </p:txBody>
          </p:sp>
        </mc:Choice>
        <mc:Fallback xmlns="">
          <p:sp>
            <p:nvSpPr>
              <p:cNvPr id="5" name="Prostokąt 4">
                <a:extLst>
                  <a:ext uri="{FF2B5EF4-FFF2-40B4-BE49-F238E27FC236}">
                    <a16:creationId xmlns:a16="http://schemas.microsoft.com/office/drawing/2014/main" id="{F36F9838-6CC9-4ED2-B943-46C86EBBFE7D}"/>
                  </a:ext>
                </a:extLst>
              </p:cNvPr>
              <p:cNvSpPr>
                <a:spLocks noRot="1" noChangeAspect="1" noMove="1" noResize="1" noEditPoints="1" noAdjustHandles="1" noChangeArrowheads="1" noChangeShapeType="1" noTextEdit="1"/>
              </p:cNvSpPr>
              <p:nvPr/>
            </p:nvSpPr>
            <p:spPr>
              <a:xfrm>
                <a:off x="8432998" y="5150921"/>
                <a:ext cx="3201984" cy="1384995"/>
              </a:xfrm>
              <a:prstGeom prst="rect">
                <a:avLst/>
              </a:prstGeom>
              <a:blipFill>
                <a:blip r:embed="rId5"/>
                <a:stretch>
                  <a:fillRect l="-570" t="-881" r="-951" b="-3524"/>
                </a:stretch>
              </a:blipFill>
            </p:spPr>
            <p:txBody>
              <a:bodyPr/>
              <a:lstStyle/>
              <a:p>
                <a:r>
                  <a:rPr lang="pl-PL">
                    <a:noFill/>
                  </a:rPr>
                  <a:t> </a:t>
                </a:r>
              </a:p>
            </p:txBody>
          </p:sp>
        </mc:Fallback>
      </mc:AlternateContent>
    </p:spTree>
    <p:extLst>
      <p:ext uri="{BB962C8B-B14F-4D97-AF65-F5344CB8AC3E}">
        <p14:creationId xmlns:p14="http://schemas.microsoft.com/office/powerpoint/2010/main" val="75012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9D88D4BE-6765-4E91-BA1B-70902B40F68C}"/>
              </a:ext>
            </a:extLst>
          </p:cNvPr>
          <p:cNvPicPr>
            <a:picLocks noChangeAspect="1"/>
          </p:cNvPicPr>
          <p:nvPr/>
        </p:nvPicPr>
        <p:blipFill>
          <a:blip r:embed="rId2"/>
          <a:stretch>
            <a:fillRect/>
          </a:stretch>
        </p:blipFill>
        <p:spPr>
          <a:xfrm>
            <a:off x="2235475" y="190528"/>
            <a:ext cx="4920698" cy="6476943"/>
          </a:xfrm>
          <a:prstGeom prst="rect">
            <a:avLst/>
          </a:prstGeom>
        </p:spPr>
      </p:pic>
      <p:pic>
        <p:nvPicPr>
          <p:cNvPr id="5" name="Obraz 4">
            <a:extLst>
              <a:ext uri="{FF2B5EF4-FFF2-40B4-BE49-F238E27FC236}">
                <a16:creationId xmlns:a16="http://schemas.microsoft.com/office/drawing/2014/main" id="{C7D9CDC4-4121-4823-B9E0-29B374CD345A}"/>
              </a:ext>
            </a:extLst>
          </p:cNvPr>
          <p:cNvPicPr>
            <a:picLocks noChangeAspect="1"/>
          </p:cNvPicPr>
          <p:nvPr/>
        </p:nvPicPr>
        <p:blipFill rotWithShape="1">
          <a:blip r:embed="rId3"/>
          <a:srcRect l="37419" t="9100" r="36422" b="5497"/>
          <a:stretch/>
        </p:blipFill>
        <p:spPr>
          <a:xfrm>
            <a:off x="7156173" y="468823"/>
            <a:ext cx="4529735" cy="5494655"/>
          </a:xfrm>
          <a:prstGeom prst="rect">
            <a:avLst/>
          </a:prstGeom>
        </p:spPr>
      </p:pic>
    </p:spTree>
    <p:extLst>
      <p:ext uri="{BB962C8B-B14F-4D97-AF65-F5344CB8AC3E}">
        <p14:creationId xmlns:p14="http://schemas.microsoft.com/office/powerpoint/2010/main" val="1605063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F584CE52-365E-4DDD-BACD-7B65213C0360}"/>
                  </a:ext>
                </a:extLst>
              </p:cNvPr>
              <p:cNvSpPr txBox="1"/>
              <p:nvPr/>
            </p:nvSpPr>
            <p:spPr>
              <a:xfrm>
                <a:off x="4056536" y="827871"/>
                <a:ext cx="2449197" cy="1146468"/>
              </a:xfrm>
              <a:prstGeom prst="rect">
                <a:avLst/>
              </a:prstGeom>
              <a:noFill/>
            </p:spPr>
            <p:txBody>
              <a:bodyPr wrap="none" lIns="0" tIns="0" rIns="0" bIns="0" rtlCol="0">
                <a:spAutoFit/>
              </a:bodyPr>
              <a:lstStyle/>
              <a:p>
                <a14:m>
                  <m:oMath xmlns:m="http://schemas.openxmlformats.org/officeDocument/2006/math">
                    <m:sSub>
                      <m:sSubPr>
                        <m:ctrlPr>
                          <a:rPr lang="pl-PL" sz="4400" b="1" i="1" smtClean="0">
                            <a:solidFill>
                              <a:schemeClr val="tx1"/>
                            </a:solidFill>
                            <a:latin typeface="Cambria Math" panose="02040503050406030204" pitchFamily="18" charset="0"/>
                          </a:rPr>
                        </m:ctrlPr>
                      </m:sSubPr>
                      <m:e>
                        <m:r>
                          <m:rPr>
                            <m:nor/>
                          </m:rPr>
                          <a:rPr lang="pl-PL" sz="4400" i="1" dirty="0" smtClean="0">
                            <a:solidFill>
                              <a:schemeClr val="tx1"/>
                            </a:solidFill>
                            <a:sym typeface="Symbol" panose="05050102010706020507" pitchFamily="18" charset="2"/>
                          </a:rPr>
                          <m:t></m:t>
                        </m:r>
                      </m:e>
                      <m:sub>
                        <m:r>
                          <a:rPr lang="pl-PL" sz="4400" b="1" i="1" smtClean="0">
                            <a:solidFill>
                              <a:schemeClr val="tx1"/>
                            </a:solidFill>
                            <a:latin typeface="Cambria Math" panose="02040503050406030204" pitchFamily="18" charset="0"/>
                          </a:rPr>
                          <m:t>𝒑</m:t>
                        </m:r>
                      </m:sub>
                    </m:sSub>
                  </m:oMath>
                </a14:m>
                <a:r>
                  <a:rPr lang="pl-PL" sz="4400" i="1" dirty="0">
                    <a:solidFill>
                      <a:schemeClr val="tx1"/>
                    </a:solidFill>
                  </a:rPr>
                  <a:t> = </a:t>
                </a:r>
                <a14:m>
                  <m:oMath xmlns:m="http://schemas.openxmlformats.org/officeDocument/2006/math">
                    <m:f>
                      <m:fPr>
                        <m:ctrlPr>
                          <a:rPr lang="en-GB" sz="4400" i="1" smtClean="0">
                            <a:solidFill>
                              <a:schemeClr val="tx1"/>
                            </a:solidFill>
                            <a:latin typeface="Cambria Math" panose="02040503050406030204" pitchFamily="18" charset="0"/>
                          </a:rPr>
                        </m:ctrlPr>
                      </m:fPr>
                      <m:num>
                        <m:sSub>
                          <m:sSubPr>
                            <m:ctrlPr>
                              <a:rPr lang="pl-PL" sz="4400" b="1" i="1" smtClean="0">
                                <a:solidFill>
                                  <a:schemeClr val="tx1"/>
                                </a:solidFill>
                                <a:latin typeface="Cambria Math" panose="02040503050406030204" pitchFamily="18" charset="0"/>
                              </a:rPr>
                            </m:ctrlPr>
                          </m:sSubPr>
                          <m:e>
                            <m:r>
                              <a:rPr lang="pl-PL" sz="4400" b="1" i="1" smtClean="0">
                                <a:solidFill>
                                  <a:schemeClr val="tx1"/>
                                </a:solidFill>
                                <a:latin typeface="Cambria Math" panose="02040503050406030204" pitchFamily="18" charset="0"/>
                              </a:rPr>
                              <m:t>𝑰</m:t>
                            </m:r>
                          </m:e>
                          <m:sub>
                            <m:r>
                              <a:rPr lang="pl-PL" sz="4400" b="1" i="1" smtClean="0">
                                <a:solidFill>
                                  <a:schemeClr val="tx1"/>
                                </a:solidFill>
                                <a:latin typeface="Cambria Math" panose="02040503050406030204" pitchFamily="18" charset="0"/>
                                <a:ea typeface="Cambria Math" panose="02040503050406030204" pitchFamily="18" charset="0"/>
                              </a:rPr>
                              <m:t>⊥</m:t>
                            </m:r>
                          </m:sub>
                        </m:sSub>
                        <m:r>
                          <a:rPr lang="pl-PL" sz="4400" b="1" i="1" smtClean="0">
                            <a:solidFill>
                              <a:schemeClr val="tx1"/>
                            </a:solidFill>
                            <a:latin typeface="Cambria Math" panose="02040503050406030204" pitchFamily="18" charset="0"/>
                          </a:rPr>
                          <m:t>(</m:t>
                        </m:r>
                        <m:sSub>
                          <m:sSubPr>
                            <m:ctrlPr>
                              <a:rPr lang="en-GB" sz="4400" b="1" i="1" smtClean="0">
                                <a:solidFill>
                                  <a:schemeClr val="tx1"/>
                                </a:solidFill>
                                <a:latin typeface="Cambria Math" panose="02040503050406030204" pitchFamily="18" charset="0"/>
                              </a:rPr>
                            </m:ctrlPr>
                          </m:sSubPr>
                          <m:e>
                            <m:r>
                              <a:rPr lang="pl-PL" sz="4400" b="1" i="1" smtClean="0">
                                <a:solidFill>
                                  <a:schemeClr val="tx1"/>
                                </a:solidFill>
                                <a:latin typeface="Cambria Math" panose="02040503050406030204" pitchFamily="18" charset="0"/>
                              </a:rPr>
                              <m:t>𝑰</m:t>
                            </m:r>
                          </m:e>
                          <m:sub>
                            <m:r>
                              <a:rPr lang="pl-PL" sz="4400" b="1" i="1" smtClean="0">
                                <a:solidFill>
                                  <a:schemeClr val="tx1"/>
                                </a:solidFill>
                                <a:latin typeface="Cambria Math" panose="02040503050406030204" pitchFamily="18" charset="0"/>
                              </a:rPr>
                              <m:t>𝒚</m:t>
                            </m:r>
                          </m:sub>
                        </m:sSub>
                        <m:r>
                          <a:rPr lang="pl-PL" sz="4400" b="1" i="1" smtClean="0">
                            <a:solidFill>
                              <a:schemeClr val="tx1"/>
                            </a:solidFill>
                            <a:latin typeface="Cambria Math" panose="02040503050406030204" pitchFamily="18" charset="0"/>
                          </a:rPr>
                          <m:t>)</m:t>
                        </m:r>
                        <m:r>
                          <m:rPr>
                            <m:nor/>
                          </m:rPr>
                          <a:rPr lang="en-GB" sz="4400" b="1" dirty="0">
                            <a:solidFill>
                              <a:schemeClr val="tx1"/>
                            </a:solidFill>
                          </a:rPr>
                          <m:t> </m:t>
                        </m:r>
                      </m:num>
                      <m:den>
                        <m:sSub>
                          <m:sSubPr>
                            <m:ctrlPr>
                              <a:rPr lang="pl-PL" sz="4400" b="1" i="1" smtClean="0">
                                <a:solidFill>
                                  <a:schemeClr val="tx1"/>
                                </a:solidFill>
                                <a:latin typeface="Cambria Math" panose="02040503050406030204" pitchFamily="18" charset="0"/>
                              </a:rPr>
                            </m:ctrlPr>
                          </m:sSubPr>
                          <m:e>
                            <m:r>
                              <a:rPr lang="pl-PL" sz="4400" b="1" i="1">
                                <a:solidFill>
                                  <a:schemeClr val="tx1"/>
                                </a:solidFill>
                                <a:latin typeface="Cambria Math" panose="02040503050406030204" pitchFamily="18" charset="0"/>
                              </a:rPr>
                              <m:t>𝑰</m:t>
                            </m:r>
                          </m:e>
                          <m:sub>
                            <m:r>
                              <a:rPr lang="pl-PL" sz="4400" b="1" i="1">
                                <a:solidFill>
                                  <a:schemeClr val="tx1"/>
                                </a:solidFill>
                                <a:latin typeface="Cambria Math" panose="02040503050406030204" pitchFamily="18" charset="0"/>
                                <a:ea typeface="Cambria Math" panose="02040503050406030204" pitchFamily="18" charset="0"/>
                              </a:rPr>
                              <m:t>∥</m:t>
                            </m:r>
                          </m:sub>
                        </m:sSub>
                        <m:r>
                          <a:rPr lang="pl-PL" sz="4400" b="1" i="1">
                            <a:solidFill>
                              <a:schemeClr val="tx1"/>
                            </a:solidFill>
                            <a:latin typeface="Cambria Math" panose="02040503050406030204" pitchFamily="18" charset="0"/>
                          </a:rPr>
                          <m:t>(</m:t>
                        </m:r>
                        <m:sSub>
                          <m:sSubPr>
                            <m:ctrlPr>
                              <a:rPr lang="en-GB" sz="4400" b="1" i="1" smtClean="0">
                                <a:solidFill>
                                  <a:schemeClr val="tx1"/>
                                </a:solidFill>
                                <a:latin typeface="Cambria Math" panose="02040503050406030204" pitchFamily="18" charset="0"/>
                              </a:rPr>
                            </m:ctrlPr>
                          </m:sSubPr>
                          <m:e>
                            <m:r>
                              <a:rPr lang="pl-PL" sz="4400" b="1" i="1">
                                <a:solidFill>
                                  <a:schemeClr val="tx1"/>
                                </a:solidFill>
                                <a:latin typeface="Cambria Math" panose="02040503050406030204" pitchFamily="18" charset="0"/>
                              </a:rPr>
                              <m:t>𝑰</m:t>
                            </m:r>
                          </m:e>
                          <m:sub>
                            <m:r>
                              <a:rPr lang="pl-PL" sz="4400" b="1" i="1" smtClean="0">
                                <a:solidFill>
                                  <a:schemeClr val="tx1"/>
                                </a:solidFill>
                                <a:latin typeface="Cambria Math" panose="02040503050406030204" pitchFamily="18" charset="0"/>
                              </a:rPr>
                              <m:t>𝒛</m:t>
                            </m:r>
                          </m:sub>
                        </m:sSub>
                        <m:r>
                          <a:rPr lang="pl-PL" sz="4400" b="1" i="1">
                            <a:solidFill>
                              <a:schemeClr val="tx1"/>
                            </a:solidFill>
                            <a:latin typeface="Cambria Math" panose="02040503050406030204" pitchFamily="18" charset="0"/>
                          </a:rPr>
                          <m:t>)</m:t>
                        </m:r>
                        <m:r>
                          <m:rPr>
                            <m:nor/>
                          </m:rPr>
                          <a:rPr lang="en-GB" sz="4400" b="1" i="1" dirty="0">
                            <a:solidFill>
                              <a:schemeClr val="tx1"/>
                            </a:solidFill>
                          </a:rPr>
                          <m:t> </m:t>
                        </m:r>
                      </m:den>
                    </m:f>
                  </m:oMath>
                </a14:m>
                <a:endParaRPr lang="en-GB" sz="4400" i="1" dirty="0">
                  <a:solidFill>
                    <a:schemeClr val="tx1"/>
                  </a:solidFill>
                </a:endParaRPr>
              </a:p>
            </p:txBody>
          </p:sp>
        </mc:Choice>
        <mc:Fallback xmlns="">
          <p:sp>
            <p:nvSpPr>
              <p:cNvPr id="2" name="TextBox 1">
                <a:extLst>
                  <a:ext uri="{FF2B5EF4-FFF2-40B4-BE49-F238E27FC236}">
                    <a16:creationId xmlns:a16="http://schemas.microsoft.com/office/drawing/2014/main" id="{F584CE52-365E-4DDD-BACD-7B65213C0360}"/>
                  </a:ext>
                </a:extLst>
              </p:cNvPr>
              <p:cNvSpPr txBox="1">
                <a:spLocks noRot="1" noChangeAspect="1" noMove="1" noResize="1" noEditPoints="1" noAdjustHandles="1" noChangeArrowheads="1" noChangeShapeType="1" noTextEdit="1"/>
              </p:cNvSpPr>
              <p:nvPr/>
            </p:nvSpPr>
            <p:spPr>
              <a:xfrm>
                <a:off x="4056536" y="827871"/>
                <a:ext cx="2449197" cy="1146468"/>
              </a:xfrm>
              <a:prstGeom prst="rect">
                <a:avLst/>
              </a:prstGeom>
              <a:blipFill>
                <a:blip r:embed="rId2"/>
                <a:stretch>
                  <a:fillRect l="-498" b="-6383"/>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F13A86C-9228-4393-8BC4-1D326342DD72}"/>
                  </a:ext>
                </a:extLst>
              </p:cNvPr>
              <p:cNvSpPr txBox="1"/>
              <p:nvPr/>
            </p:nvSpPr>
            <p:spPr>
              <a:xfrm>
                <a:off x="718008" y="177359"/>
                <a:ext cx="11019934" cy="494751"/>
              </a:xfrm>
              <a:prstGeom prst="rect">
                <a:avLst/>
              </a:prstGeom>
              <a:noFill/>
            </p:spPr>
            <p:txBody>
              <a:bodyPr wrap="square" rtlCol="0">
                <a:spAutoFit/>
              </a:bodyPr>
              <a:lstStyle/>
              <a:p>
                <a:pPr algn="just"/>
                <a:r>
                  <a:rPr lang="pl-PL" sz="2400" dirty="0" err="1"/>
                  <a:t>Depolarization</a:t>
                </a:r>
                <a:r>
                  <a:rPr lang="pl-PL" sz="2400" dirty="0"/>
                  <a:t> ratio </a:t>
                </a:r>
                <a:r>
                  <a:rPr lang="pl-PL" sz="2400" dirty="0">
                    <a:solidFill>
                      <a:schemeClr val="tx1"/>
                    </a:solidFill>
                  </a:rPr>
                  <a:t>(</a:t>
                </a:r>
                <a14:m>
                  <m:oMath xmlns:m="http://schemas.openxmlformats.org/officeDocument/2006/math">
                    <m:sSub>
                      <m:sSubPr>
                        <m:ctrlPr>
                          <a:rPr lang="pl-PL" sz="2400" b="1" i="1" smtClean="0">
                            <a:solidFill>
                              <a:schemeClr val="tx1"/>
                            </a:solidFill>
                            <a:latin typeface="Cambria Math" panose="02040503050406030204" pitchFamily="18" charset="0"/>
                          </a:rPr>
                        </m:ctrlPr>
                      </m:sSubPr>
                      <m:e>
                        <m:r>
                          <m:rPr>
                            <m:nor/>
                          </m:rPr>
                          <a:rPr lang="pl-PL" sz="2400" i="1" dirty="0" smtClean="0">
                            <a:solidFill>
                              <a:schemeClr val="tx1"/>
                            </a:solidFill>
                            <a:sym typeface="Symbol" panose="05050102010706020507" pitchFamily="18" charset="2"/>
                          </a:rPr>
                          <m:t></m:t>
                        </m:r>
                      </m:e>
                      <m:sub>
                        <m:r>
                          <a:rPr lang="pl-PL" sz="2400" b="1" i="1" smtClean="0">
                            <a:solidFill>
                              <a:schemeClr val="tx1"/>
                            </a:solidFill>
                            <a:latin typeface="Cambria Math" panose="02040503050406030204" pitchFamily="18" charset="0"/>
                          </a:rPr>
                          <m:t>𝒑</m:t>
                        </m:r>
                      </m:sub>
                    </m:sSub>
                    <m:r>
                      <a:rPr lang="pl-PL" sz="2400" b="1" i="1" smtClean="0">
                        <a:solidFill>
                          <a:schemeClr val="tx1"/>
                        </a:solidFill>
                        <a:latin typeface="Cambria Math" panose="02040503050406030204" pitchFamily="18" charset="0"/>
                      </a:rPr>
                      <m:t>)</m:t>
                    </m:r>
                  </m:oMath>
                </a14:m>
                <a:r>
                  <a:rPr lang="pl-PL" sz="2400" i="1" dirty="0">
                    <a:solidFill>
                      <a:schemeClr val="tx1"/>
                    </a:solidFill>
                    <a:sym typeface="Symbol" panose="05050102010706020507" pitchFamily="18" charset="2"/>
                  </a:rPr>
                  <a:t> </a:t>
                </a:r>
                <a:r>
                  <a:rPr lang="pl-PL" sz="2400" dirty="0" err="1">
                    <a:solidFill>
                      <a:schemeClr val="tx1"/>
                    </a:solidFill>
                  </a:rPr>
                  <a:t>can</a:t>
                </a:r>
                <a:r>
                  <a:rPr lang="pl-PL" sz="2400" dirty="0">
                    <a:solidFill>
                      <a:schemeClr val="tx1"/>
                    </a:solidFill>
                  </a:rPr>
                  <a:t> be </a:t>
                </a:r>
                <a:r>
                  <a:rPr lang="pl-PL" sz="2400" dirty="0" err="1">
                    <a:solidFill>
                      <a:schemeClr val="tx1"/>
                    </a:solidFill>
                  </a:rPr>
                  <a:t>calculated</a:t>
                </a:r>
                <a:r>
                  <a:rPr lang="pl-PL" sz="2400" dirty="0">
                    <a:solidFill>
                      <a:schemeClr val="tx1"/>
                    </a:solidFill>
                  </a:rPr>
                  <a:t>:</a:t>
                </a:r>
                <a:endParaRPr lang="en-GB" sz="2400" dirty="0">
                  <a:solidFill>
                    <a:schemeClr val="tx1"/>
                  </a:solidFill>
                </a:endParaRPr>
              </a:p>
            </p:txBody>
          </p:sp>
        </mc:Choice>
        <mc:Fallback xmlns="">
          <p:sp>
            <p:nvSpPr>
              <p:cNvPr id="3" name="TextBox 2">
                <a:extLst>
                  <a:ext uri="{FF2B5EF4-FFF2-40B4-BE49-F238E27FC236}">
                    <a16:creationId xmlns:a16="http://schemas.microsoft.com/office/drawing/2014/main" id="{3F13A86C-9228-4393-8BC4-1D326342DD72}"/>
                  </a:ext>
                </a:extLst>
              </p:cNvPr>
              <p:cNvSpPr txBox="1">
                <a:spLocks noRot="1" noChangeAspect="1" noMove="1" noResize="1" noEditPoints="1" noAdjustHandles="1" noChangeArrowheads="1" noChangeShapeType="1" noTextEdit="1"/>
              </p:cNvSpPr>
              <p:nvPr/>
            </p:nvSpPr>
            <p:spPr>
              <a:xfrm>
                <a:off x="718008" y="177359"/>
                <a:ext cx="11019934" cy="494751"/>
              </a:xfrm>
              <a:prstGeom prst="rect">
                <a:avLst/>
              </a:prstGeom>
              <a:blipFill>
                <a:blip r:embed="rId3"/>
                <a:stretch>
                  <a:fillRect l="-885" t="-8642" b="-22222"/>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5" name="TextBox 2">
                <a:extLst>
                  <a:ext uri="{FF2B5EF4-FFF2-40B4-BE49-F238E27FC236}">
                    <a16:creationId xmlns:a16="http://schemas.microsoft.com/office/drawing/2014/main" id="{D2235E1D-CFE7-4981-9256-CC16A37ECC85}"/>
                  </a:ext>
                </a:extLst>
              </p:cNvPr>
              <p:cNvSpPr txBox="1"/>
              <p:nvPr/>
            </p:nvSpPr>
            <p:spPr>
              <a:xfrm>
                <a:off x="1700647" y="2276249"/>
                <a:ext cx="10755983" cy="1152751"/>
              </a:xfrm>
              <a:prstGeom prst="rect">
                <a:avLst/>
              </a:prstGeom>
              <a:noFill/>
            </p:spPr>
            <p:txBody>
              <a:bodyPr wrap="square" rtlCol="0">
                <a:spAutoFit/>
              </a:bodyPr>
              <a:lstStyle/>
              <a:p>
                <a:r>
                  <a:rPr lang="en-US" dirty="0"/>
                  <a:t>depolarization ratio of a totally symmetric vibrational mode is less than 0.75</a:t>
                </a:r>
                <a:r>
                  <a:rPr lang="pl-PL" dirty="0"/>
                  <a:t> </a:t>
                </a:r>
                <a:r>
                  <a:rPr lang="pl-PL" i="1" dirty="0">
                    <a:highlight>
                      <a:srgbClr val="FFFF00"/>
                    </a:highlight>
                  </a:rPr>
                  <a:t>0 </a:t>
                </a:r>
                <a14:m>
                  <m:oMath xmlns:m="http://schemas.openxmlformats.org/officeDocument/2006/math">
                    <m:sSub>
                      <m:sSubPr>
                        <m:ctrlPr>
                          <a:rPr lang="pl-PL" b="1" i="1">
                            <a:highlight>
                              <a:srgbClr val="FFFF00"/>
                            </a:highlight>
                            <a:latin typeface="Cambria Math" panose="02040503050406030204" pitchFamily="18" charset="0"/>
                          </a:rPr>
                        </m:ctrlPr>
                      </m:sSubPr>
                      <m:e>
                        <m:r>
                          <a:rPr lang="pl-PL" b="1" i="1">
                            <a:highlight>
                              <a:srgbClr val="FFFF00"/>
                            </a:highlight>
                            <a:latin typeface="Cambria Math" panose="02040503050406030204" pitchFamily="18" charset="0"/>
                            <a:ea typeface="Cambria Math" panose="02040503050406030204" pitchFamily="18" charset="0"/>
                          </a:rPr>
                          <m:t>≤</m:t>
                        </m:r>
                        <m:r>
                          <m:rPr>
                            <m:nor/>
                          </m:rPr>
                          <a:rPr lang="pl-PL" i="1" dirty="0">
                            <a:highlight>
                              <a:srgbClr val="FFFF00"/>
                            </a:highlight>
                            <a:sym typeface="Symbol" panose="05050102010706020507" pitchFamily="18" charset="2"/>
                          </a:rPr>
                          <m:t></m:t>
                        </m:r>
                      </m:e>
                      <m:sub>
                        <m:r>
                          <a:rPr lang="pl-PL" b="1" i="1">
                            <a:highlight>
                              <a:srgbClr val="FFFF00"/>
                            </a:highlight>
                            <a:latin typeface="Cambria Math" panose="02040503050406030204" pitchFamily="18" charset="0"/>
                          </a:rPr>
                          <m:t>𝒑</m:t>
                        </m:r>
                      </m:sub>
                    </m:sSub>
                    <m:r>
                      <a:rPr lang="pl-PL" b="1" i="1" smtClean="0">
                        <a:highlight>
                          <a:srgbClr val="FFFF00"/>
                        </a:highlight>
                        <a:latin typeface="Cambria Math" panose="02040503050406030204" pitchFamily="18" charset="0"/>
                        <a:ea typeface="Cambria Math" panose="02040503050406030204" pitchFamily="18" charset="0"/>
                      </a:rPr>
                      <m:t>&lt;</m:t>
                    </m:r>
                  </m:oMath>
                </a14:m>
                <a:r>
                  <a:rPr lang="pl-PL" i="1" dirty="0">
                    <a:highlight>
                      <a:srgbClr val="FFFF00"/>
                    </a:highlight>
                  </a:rPr>
                  <a:t> </a:t>
                </a:r>
                <a14:m>
                  <m:oMath xmlns:m="http://schemas.openxmlformats.org/officeDocument/2006/math">
                    <m:f>
                      <m:fPr>
                        <m:ctrlPr>
                          <a:rPr lang="pl-PL" i="1" dirty="0" smtClean="0">
                            <a:highlight>
                              <a:srgbClr val="FFFF00"/>
                            </a:highlight>
                            <a:latin typeface="Cambria Math" panose="02040503050406030204" pitchFamily="18" charset="0"/>
                          </a:rPr>
                        </m:ctrlPr>
                      </m:fPr>
                      <m:num>
                        <m:r>
                          <a:rPr lang="pl-PL" b="0" i="1" dirty="0" smtClean="0">
                            <a:highlight>
                              <a:srgbClr val="FFFF00"/>
                            </a:highlight>
                            <a:latin typeface="Cambria Math" panose="02040503050406030204" pitchFamily="18" charset="0"/>
                          </a:rPr>
                          <m:t>3</m:t>
                        </m:r>
                      </m:num>
                      <m:den>
                        <m:r>
                          <a:rPr lang="pl-PL" b="0" i="1" dirty="0" smtClean="0">
                            <a:highlight>
                              <a:srgbClr val="FFFF00"/>
                            </a:highlight>
                            <a:latin typeface="Cambria Math" panose="02040503050406030204" pitchFamily="18" charset="0"/>
                          </a:rPr>
                          <m:t>4</m:t>
                        </m:r>
                      </m:den>
                    </m:f>
                  </m:oMath>
                </a14:m>
                <a:r>
                  <a:rPr lang="pl-PL" i="1" dirty="0">
                    <a:highlight>
                      <a:srgbClr val="FFFF00"/>
                    </a:highlight>
                  </a:rPr>
                  <a:t>  (</a:t>
                </a:r>
                <a:r>
                  <a:rPr lang="pl-PL" i="1" dirty="0" err="1">
                    <a:highlight>
                      <a:srgbClr val="FFFF00"/>
                    </a:highlight>
                  </a:rPr>
                  <a:t>polarized</a:t>
                </a:r>
                <a:r>
                  <a:rPr lang="pl-PL" i="1" dirty="0">
                    <a:highlight>
                      <a:srgbClr val="FFFF00"/>
                    </a:highlight>
                  </a:rPr>
                  <a:t> band)</a:t>
                </a:r>
                <a:r>
                  <a:rPr lang="pl-PL" i="1" dirty="0"/>
                  <a:t>. </a:t>
                </a:r>
              </a:p>
              <a:p>
                <a:endParaRPr lang="pl-PL" i="1" dirty="0"/>
              </a:p>
              <a:p>
                <a:r>
                  <a:rPr lang="pl-PL" i="1" dirty="0"/>
                  <a:t>For not-</a:t>
                </a:r>
                <a:r>
                  <a:rPr lang="pl-PL" i="1" dirty="0" err="1"/>
                  <a:t>totaly</a:t>
                </a:r>
                <a:r>
                  <a:rPr lang="pl-PL" i="1" dirty="0"/>
                  <a:t> </a:t>
                </a:r>
                <a:r>
                  <a:rPr lang="pl-PL" i="1" dirty="0" err="1"/>
                  <a:t>symmetric</a:t>
                </a:r>
                <a:r>
                  <a:rPr lang="pl-PL" i="1" dirty="0"/>
                  <a:t>, </a:t>
                </a:r>
                <a14:m>
                  <m:oMath xmlns:m="http://schemas.openxmlformats.org/officeDocument/2006/math">
                    <m:sSup>
                      <m:sSupPr>
                        <m:ctrlPr>
                          <a:rPr lang="en-GB" i="1">
                            <a:latin typeface="Cambria Math" panose="02040503050406030204" pitchFamily="18" charset="0"/>
                          </a:rPr>
                        </m:ctrlPr>
                      </m:sSupPr>
                      <m:e>
                        <m:r>
                          <a:rPr lang="pl-PL" i="1">
                            <a:latin typeface="Cambria Math" panose="02040503050406030204" pitchFamily="18" charset="0"/>
                          </a:rPr>
                          <m:t>𝑔</m:t>
                        </m:r>
                      </m:e>
                      <m:sup>
                        <m:r>
                          <a:rPr lang="pl-PL" i="1">
                            <a:latin typeface="Cambria Math" panose="02040503050406030204" pitchFamily="18" charset="0"/>
                          </a:rPr>
                          <m:t>0</m:t>
                        </m:r>
                      </m:sup>
                    </m:sSup>
                  </m:oMath>
                </a14:m>
                <a:r>
                  <a:rPr lang="pl-PL" i="1" dirty="0"/>
                  <a:t> = 0  i </a:t>
                </a:r>
                <a14:m>
                  <m:oMath xmlns:m="http://schemas.openxmlformats.org/officeDocument/2006/math">
                    <m:sSup>
                      <m:sSupPr>
                        <m:ctrlPr>
                          <a:rPr lang="en-GB" i="1">
                            <a:latin typeface="Cambria Math" panose="02040503050406030204" pitchFamily="18" charset="0"/>
                          </a:rPr>
                        </m:ctrlPr>
                      </m:sSupPr>
                      <m:e>
                        <m:r>
                          <a:rPr lang="pl-PL" i="1">
                            <a:latin typeface="Cambria Math" panose="02040503050406030204" pitchFamily="18" charset="0"/>
                          </a:rPr>
                          <m:t>𝑔</m:t>
                        </m:r>
                      </m:e>
                      <m:sup>
                        <m:r>
                          <a:rPr lang="pl-PL" i="1">
                            <a:latin typeface="Cambria Math" panose="02040503050406030204" pitchFamily="18" charset="0"/>
                          </a:rPr>
                          <m:t>5</m:t>
                        </m:r>
                      </m:sup>
                    </m:sSup>
                  </m:oMath>
                </a14:m>
                <a:r>
                  <a:rPr lang="pl-PL" i="1" dirty="0"/>
                  <a:t> &gt; 0, a zatem </a:t>
                </a:r>
                <a14:m>
                  <m:oMath xmlns:m="http://schemas.openxmlformats.org/officeDocument/2006/math">
                    <m:sSub>
                      <m:sSubPr>
                        <m:ctrlPr>
                          <a:rPr lang="pl-PL" b="1" i="1" smtClean="0">
                            <a:highlight>
                              <a:srgbClr val="FFFF00"/>
                            </a:highlight>
                            <a:latin typeface="Cambria Math" panose="02040503050406030204" pitchFamily="18" charset="0"/>
                          </a:rPr>
                        </m:ctrlPr>
                      </m:sSubPr>
                      <m:e>
                        <m:r>
                          <m:rPr>
                            <m:nor/>
                          </m:rPr>
                          <a:rPr lang="pl-PL" i="1" dirty="0">
                            <a:highlight>
                              <a:srgbClr val="FFFF00"/>
                            </a:highlight>
                            <a:sym typeface="Symbol" panose="05050102010706020507" pitchFamily="18" charset="2"/>
                          </a:rPr>
                          <m:t></m:t>
                        </m:r>
                      </m:e>
                      <m:sub>
                        <m:r>
                          <a:rPr lang="pl-PL" b="1" i="1">
                            <a:highlight>
                              <a:srgbClr val="FFFF00"/>
                            </a:highlight>
                            <a:latin typeface="Cambria Math" panose="02040503050406030204" pitchFamily="18" charset="0"/>
                          </a:rPr>
                          <m:t>𝒑</m:t>
                        </m:r>
                      </m:sub>
                    </m:sSub>
                    <m:r>
                      <a:rPr lang="pl-PL" b="1" i="1" smtClean="0">
                        <a:highlight>
                          <a:srgbClr val="FFFF00"/>
                        </a:highlight>
                        <a:latin typeface="Cambria Math" panose="02040503050406030204" pitchFamily="18" charset="0"/>
                      </a:rPr>
                      <m:t>=</m:t>
                    </m:r>
                  </m:oMath>
                </a14:m>
                <a:r>
                  <a:rPr lang="pl-PL" i="1" dirty="0">
                    <a:highlight>
                      <a:srgbClr val="FFFF00"/>
                    </a:highlight>
                  </a:rPr>
                  <a:t> </a:t>
                </a:r>
                <a14:m>
                  <m:oMath xmlns:m="http://schemas.openxmlformats.org/officeDocument/2006/math">
                    <m:f>
                      <m:fPr>
                        <m:ctrlPr>
                          <a:rPr lang="pl-PL" i="1" dirty="0">
                            <a:highlight>
                              <a:srgbClr val="FFFF00"/>
                            </a:highlight>
                            <a:latin typeface="Cambria Math" panose="02040503050406030204" pitchFamily="18" charset="0"/>
                          </a:rPr>
                        </m:ctrlPr>
                      </m:fPr>
                      <m:num>
                        <m:r>
                          <a:rPr lang="pl-PL" i="1" dirty="0">
                            <a:highlight>
                              <a:srgbClr val="FFFF00"/>
                            </a:highlight>
                            <a:latin typeface="Cambria Math" panose="02040503050406030204" pitchFamily="18" charset="0"/>
                          </a:rPr>
                          <m:t>3</m:t>
                        </m:r>
                      </m:num>
                      <m:den>
                        <m:r>
                          <a:rPr lang="pl-PL" i="1" dirty="0">
                            <a:highlight>
                              <a:srgbClr val="FFFF00"/>
                            </a:highlight>
                            <a:latin typeface="Cambria Math" panose="02040503050406030204" pitchFamily="18" charset="0"/>
                          </a:rPr>
                          <m:t>4</m:t>
                        </m:r>
                      </m:den>
                    </m:f>
                  </m:oMath>
                </a14:m>
                <a:r>
                  <a:rPr lang="pl-PL" i="1" dirty="0">
                    <a:highlight>
                      <a:srgbClr val="FFFF00"/>
                    </a:highlight>
                  </a:rPr>
                  <a:t>  (depolarized band). </a:t>
                </a:r>
                <a:endParaRPr lang="en-GB" dirty="0">
                  <a:highlight>
                    <a:srgbClr val="FFFF00"/>
                  </a:highlight>
                </a:endParaRPr>
              </a:p>
            </p:txBody>
          </p:sp>
        </mc:Choice>
        <mc:Fallback xmlns="">
          <p:sp>
            <p:nvSpPr>
              <p:cNvPr id="5" name="TextBox 2">
                <a:extLst>
                  <a:ext uri="{FF2B5EF4-FFF2-40B4-BE49-F238E27FC236}">
                    <a16:creationId xmlns:a16="http://schemas.microsoft.com/office/drawing/2014/main" id="{D2235E1D-CFE7-4981-9256-CC16A37ECC85}"/>
                  </a:ext>
                </a:extLst>
              </p:cNvPr>
              <p:cNvSpPr txBox="1">
                <a:spLocks noRot="1" noChangeAspect="1" noMove="1" noResize="1" noEditPoints="1" noAdjustHandles="1" noChangeArrowheads="1" noChangeShapeType="1" noTextEdit="1"/>
              </p:cNvSpPr>
              <p:nvPr/>
            </p:nvSpPr>
            <p:spPr>
              <a:xfrm>
                <a:off x="1700647" y="2276249"/>
                <a:ext cx="10755983" cy="1152751"/>
              </a:xfrm>
              <a:prstGeom prst="rect">
                <a:avLst/>
              </a:prstGeom>
              <a:blipFill>
                <a:blip r:embed="rId4"/>
                <a:stretch>
                  <a:fillRect l="-510" b="-2105"/>
                </a:stretch>
              </a:blipFill>
            </p:spPr>
            <p:txBody>
              <a:bodyPr/>
              <a:lstStyle/>
              <a:p>
                <a:r>
                  <a:rPr lang="pl-PL">
                    <a:noFill/>
                  </a:rPr>
                  <a:t> </a:t>
                </a:r>
              </a:p>
            </p:txBody>
          </p:sp>
        </mc:Fallback>
      </mc:AlternateContent>
      <p:pic>
        <p:nvPicPr>
          <p:cNvPr id="7" name="Obraz 6">
            <a:extLst>
              <a:ext uri="{FF2B5EF4-FFF2-40B4-BE49-F238E27FC236}">
                <a16:creationId xmlns:a16="http://schemas.microsoft.com/office/drawing/2014/main" id="{F7DC211C-3C51-4C80-8A93-6F5CB3A1B05A}"/>
              </a:ext>
            </a:extLst>
          </p:cNvPr>
          <p:cNvPicPr>
            <a:picLocks noChangeAspect="1"/>
          </p:cNvPicPr>
          <p:nvPr/>
        </p:nvPicPr>
        <p:blipFill>
          <a:blip r:embed="rId5"/>
          <a:stretch>
            <a:fillRect/>
          </a:stretch>
        </p:blipFill>
        <p:spPr>
          <a:xfrm>
            <a:off x="1879211" y="4033014"/>
            <a:ext cx="7134225" cy="2000250"/>
          </a:xfrm>
          <a:prstGeom prst="rect">
            <a:avLst/>
          </a:prstGeom>
        </p:spPr>
      </p:pic>
    </p:spTree>
    <p:extLst>
      <p:ext uri="{BB962C8B-B14F-4D97-AF65-F5344CB8AC3E}">
        <p14:creationId xmlns:p14="http://schemas.microsoft.com/office/powerpoint/2010/main" val="2358493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09B8BF-9EE7-43B1-BADA-3636E2A4F1B6}"/>
              </a:ext>
            </a:extLst>
          </p:cNvPr>
          <p:cNvPicPr>
            <a:picLocks noChangeAspect="1"/>
          </p:cNvPicPr>
          <p:nvPr/>
        </p:nvPicPr>
        <p:blipFill>
          <a:blip r:embed="rId2"/>
          <a:stretch>
            <a:fillRect/>
          </a:stretch>
        </p:blipFill>
        <p:spPr>
          <a:xfrm>
            <a:off x="484716" y="427753"/>
            <a:ext cx="5422392" cy="2905750"/>
          </a:xfrm>
          <a:prstGeom prst="rect">
            <a:avLst/>
          </a:prstGeom>
        </p:spPr>
      </p:pic>
      <p:pic>
        <p:nvPicPr>
          <p:cNvPr id="4" name="Picture 3">
            <a:extLst>
              <a:ext uri="{FF2B5EF4-FFF2-40B4-BE49-F238E27FC236}">
                <a16:creationId xmlns:a16="http://schemas.microsoft.com/office/drawing/2014/main" id="{30AD4D91-794B-4ECC-BDE4-8018AB0F47C6}"/>
              </a:ext>
            </a:extLst>
          </p:cNvPr>
          <p:cNvPicPr>
            <a:picLocks noChangeAspect="1"/>
          </p:cNvPicPr>
          <p:nvPr/>
        </p:nvPicPr>
        <p:blipFill>
          <a:blip r:embed="rId3"/>
          <a:stretch>
            <a:fillRect/>
          </a:stretch>
        </p:blipFill>
        <p:spPr>
          <a:xfrm>
            <a:off x="6312032" y="471444"/>
            <a:ext cx="5388616" cy="2818367"/>
          </a:xfrm>
          <a:prstGeom prst="rect">
            <a:avLst/>
          </a:prstGeom>
        </p:spPr>
      </p:pic>
      <p:sp>
        <p:nvSpPr>
          <p:cNvPr id="8" name="pole tekstowe 7"/>
          <p:cNvSpPr txBox="1"/>
          <p:nvPr/>
        </p:nvSpPr>
        <p:spPr>
          <a:xfrm>
            <a:off x="8411984" y="102112"/>
            <a:ext cx="2163606" cy="369332"/>
          </a:xfrm>
          <a:prstGeom prst="rect">
            <a:avLst/>
          </a:prstGeom>
          <a:noFill/>
        </p:spPr>
        <p:txBody>
          <a:bodyPr wrap="none" rtlCol="0">
            <a:spAutoFit/>
          </a:bodyPr>
          <a:lstStyle/>
          <a:p>
            <a:r>
              <a:rPr lang="pl-PL" dirty="0" err="1"/>
              <a:t>carbon</a:t>
            </a:r>
            <a:r>
              <a:rPr lang="pl-PL" dirty="0"/>
              <a:t> </a:t>
            </a:r>
            <a:r>
              <a:rPr lang="pl-PL" dirty="0" err="1"/>
              <a:t>tetrachloride</a:t>
            </a:r>
            <a:r>
              <a:rPr lang="pl-PL" dirty="0"/>
              <a:t>.</a:t>
            </a:r>
            <a:endParaRPr lang="en-GB" dirty="0"/>
          </a:p>
        </p:txBody>
      </p:sp>
      <p:sp>
        <p:nvSpPr>
          <p:cNvPr id="9" name="pole tekstowe 8"/>
          <p:cNvSpPr txBox="1"/>
          <p:nvPr/>
        </p:nvSpPr>
        <p:spPr>
          <a:xfrm>
            <a:off x="3133565" y="179032"/>
            <a:ext cx="760336" cy="369332"/>
          </a:xfrm>
          <a:prstGeom prst="rect">
            <a:avLst/>
          </a:prstGeom>
          <a:noFill/>
        </p:spPr>
        <p:txBody>
          <a:bodyPr wrap="none" rtlCol="0">
            <a:spAutoFit/>
          </a:bodyPr>
          <a:lstStyle/>
          <a:p>
            <a:r>
              <a:rPr lang="pl-PL" dirty="0" err="1"/>
              <a:t>Water</a:t>
            </a:r>
            <a:endParaRPr lang="en-GB" dirty="0"/>
          </a:p>
        </p:txBody>
      </p:sp>
      <p:pic>
        <p:nvPicPr>
          <p:cNvPr id="10" name="Picture 1">
            <a:extLst>
              <a:ext uri="{FF2B5EF4-FFF2-40B4-BE49-F238E27FC236}">
                <a16:creationId xmlns:a16="http://schemas.microsoft.com/office/drawing/2014/main" id="{525349C7-D56A-4585-9D42-C318B933E7E3}"/>
              </a:ext>
            </a:extLst>
          </p:cNvPr>
          <p:cNvPicPr>
            <a:picLocks noChangeAspect="1"/>
          </p:cNvPicPr>
          <p:nvPr/>
        </p:nvPicPr>
        <p:blipFill>
          <a:blip r:embed="rId4"/>
          <a:stretch>
            <a:fillRect/>
          </a:stretch>
        </p:blipFill>
        <p:spPr>
          <a:xfrm>
            <a:off x="789108" y="3941734"/>
            <a:ext cx="4984296" cy="2582498"/>
          </a:xfrm>
          <a:prstGeom prst="rect">
            <a:avLst/>
          </a:prstGeom>
        </p:spPr>
      </p:pic>
      <p:pic>
        <p:nvPicPr>
          <p:cNvPr id="11" name="Picture 2">
            <a:extLst>
              <a:ext uri="{FF2B5EF4-FFF2-40B4-BE49-F238E27FC236}">
                <a16:creationId xmlns:a16="http://schemas.microsoft.com/office/drawing/2014/main" id="{2BEB1C4E-9400-459D-85BA-A608883EFEB5}"/>
              </a:ext>
            </a:extLst>
          </p:cNvPr>
          <p:cNvPicPr>
            <a:picLocks noChangeAspect="1"/>
          </p:cNvPicPr>
          <p:nvPr/>
        </p:nvPicPr>
        <p:blipFill>
          <a:blip r:embed="rId5"/>
          <a:stretch>
            <a:fillRect/>
          </a:stretch>
        </p:blipFill>
        <p:spPr>
          <a:xfrm>
            <a:off x="6488585" y="3941734"/>
            <a:ext cx="5212063" cy="2621637"/>
          </a:xfrm>
          <a:prstGeom prst="rect">
            <a:avLst/>
          </a:prstGeom>
        </p:spPr>
      </p:pic>
      <p:sp>
        <p:nvSpPr>
          <p:cNvPr id="6" name="Rectangle 5">
            <a:extLst>
              <a:ext uri="{FF2B5EF4-FFF2-40B4-BE49-F238E27FC236}">
                <a16:creationId xmlns:a16="http://schemas.microsoft.com/office/drawing/2014/main" id="{78EA1573-40AC-455D-94D3-B6ABC43931CA}"/>
              </a:ext>
            </a:extLst>
          </p:cNvPr>
          <p:cNvSpPr/>
          <p:nvPr/>
        </p:nvSpPr>
        <p:spPr>
          <a:xfrm>
            <a:off x="9389005" y="6563371"/>
            <a:ext cx="2507994" cy="307777"/>
          </a:xfrm>
          <a:prstGeom prst="rect">
            <a:avLst/>
          </a:prstGeom>
        </p:spPr>
        <p:txBody>
          <a:bodyPr wrap="none">
            <a:spAutoFit/>
          </a:bodyPr>
          <a:lstStyle/>
          <a:p>
            <a:r>
              <a:rPr lang="en-GB" sz="1400" b="1" i="1" u="none" strike="noStrike" baseline="0" dirty="0">
                <a:solidFill>
                  <a:srgbClr val="000000"/>
                </a:solidFill>
                <a:latin typeface="Formata BoldCondensed"/>
              </a:rPr>
              <a:t>Spectroscopy 29(3) </a:t>
            </a:r>
            <a:r>
              <a:rPr lang="en-GB" sz="1400" b="0" i="1" u="none" strike="noStrike" baseline="0" dirty="0">
                <a:solidFill>
                  <a:srgbClr val="000000"/>
                </a:solidFill>
                <a:latin typeface="Formata Regular"/>
              </a:rPr>
              <a:t>March 2014</a:t>
            </a:r>
            <a:endParaRPr lang="en-GB" sz="1400" dirty="0"/>
          </a:p>
        </p:txBody>
      </p:sp>
      <p:sp>
        <p:nvSpPr>
          <p:cNvPr id="12" name="pole tekstowe 11"/>
          <p:cNvSpPr txBox="1"/>
          <p:nvPr/>
        </p:nvSpPr>
        <p:spPr>
          <a:xfrm>
            <a:off x="7775464" y="3572402"/>
            <a:ext cx="1309269" cy="369332"/>
          </a:xfrm>
          <a:prstGeom prst="rect">
            <a:avLst/>
          </a:prstGeom>
          <a:noFill/>
        </p:spPr>
        <p:txBody>
          <a:bodyPr wrap="none" rtlCol="0">
            <a:spAutoFit/>
          </a:bodyPr>
          <a:lstStyle/>
          <a:p>
            <a:r>
              <a:rPr lang="pl-PL" dirty="0" err="1"/>
              <a:t>acetonitryle</a:t>
            </a:r>
            <a:endParaRPr lang="en-GB" dirty="0"/>
          </a:p>
        </p:txBody>
      </p:sp>
      <p:sp>
        <p:nvSpPr>
          <p:cNvPr id="13" name="pole tekstowe 12"/>
          <p:cNvSpPr txBox="1"/>
          <p:nvPr/>
        </p:nvSpPr>
        <p:spPr>
          <a:xfrm>
            <a:off x="2826965" y="3559134"/>
            <a:ext cx="908582" cy="369332"/>
          </a:xfrm>
          <a:prstGeom prst="rect">
            <a:avLst/>
          </a:prstGeom>
          <a:noFill/>
        </p:spPr>
        <p:txBody>
          <a:bodyPr wrap="none" rtlCol="0">
            <a:spAutoFit/>
          </a:bodyPr>
          <a:lstStyle/>
          <a:p>
            <a:r>
              <a:rPr lang="pl-PL" dirty="0" err="1"/>
              <a:t>toulene</a:t>
            </a:r>
            <a:endParaRPr lang="en-GB" dirty="0"/>
          </a:p>
        </p:txBody>
      </p:sp>
    </p:spTree>
    <p:extLst>
      <p:ext uri="{BB962C8B-B14F-4D97-AF65-F5344CB8AC3E}">
        <p14:creationId xmlns:p14="http://schemas.microsoft.com/office/powerpoint/2010/main" val="2117810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iekt 4">
            <a:extLst>
              <a:ext uri="{FF2B5EF4-FFF2-40B4-BE49-F238E27FC236}">
                <a16:creationId xmlns:a16="http://schemas.microsoft.com/office/drawing/2014/main" id="{225008FD-CD4D-46A4-9CA5-873ACD5D353C}"/>
              </a:ext>
            </a:extLst>
          </p:cNvPr>
          <p:cNvGraphicFramePr>
            <a:graphicFrameLocks noChangeAspect="1"/>
          </p:cNvGraphicFramePr>
          <p:nvPr/>
        </p:nvGraphicFramePr>
        <p:xfrm>
          <a:off x="2371658" y="853799"/>
          <a:ext cx="6955658" cy="4831384"/>
        </p:xfrm>
        <a:graphic>
          <a:graphicData uri="http://schemas.openxmlformats.org/presentationml/2006/ole">
            <mc:AlternateContent xmlns:mc="http://schemas.openxmlformats.org/markup-compatibility/2006">
              <mc:Choice xmlns:v="urn:schemas-microsoft-com:vml" Requires="v">
                <p:oleObj name="Graph" r:id="rId2" imgW="4320000" imgH="3000960" progId="Origin50.Graph">
                  <p:embed/>
                </p:oleObj>
              </mc:Choice>
              <mc:Fallback>
                <p:oleObj name="Graph" r:id="rId2" imgW="4320000" imgH="3000960" progId="Origin50.Graph">
                  <p:embed/>
                  <p:pic>
                    <p:nvPicPr>
                      <p:cNvPr id="5" name="Obiekt 4">
                        <a:extLst>
                          <a:ext uri="{FF2B5EF4-FFF2-40B4-BE49-F238E27FC236}">
                            <a16:creationId xmlns:a16="http://schemas.microsoft.com/office/drawing/2014/main" id="{225008FD-CD4D-46A4-9CA5-873ACD5D353C}"/>
                          </a:ext>
                        </a:extLst>
                      </p:cNvPr>
                      <p:cNvPicPr/>
                      <p:nvPr/>
                    </p:nvPicPr>
                    <p:blipFill>
                      <a:blip r:embed="rId3"/>
                      <a:stretch>
                        <a:fillRect/>
                      </a:stretch>
                    </p:blipFill>
                    <p:spPr>
                      <a:xfrm>
                        <a:off x="2371658" y="853799"/>
                        <a:ext cx="6955658" cy="4831384"/>
                      </a:xfrm>
                      <a:prstGeom prst="rect">
                        <a:avLst/>
                      </a:prstGeom>
                    </p:spPr>
                  </p:pic>
                </p:oleObj>
              </mc:Fallback>
            </mc:AlternateContent>
          </a:graphicData>
        </a:graphic>
      </p:graphicFrame>
      <p:sp>
        <p:nvSpPr>
          <p:cNvPr id="6" name="Prostokąt 5">
            <a:extLst>
              <a:ext uri="{FF2B5EF4-FFF2-40B4-BE49-F238E27FC236}">
                <a16:creationId xmlns:a16="http://schemas.microsoft.com/office/drawing/2014/main" id="{B40FB190-10AF-4975-8F41-8BAA23670932}"/>
              </a:ext>
            </a:extLst>
          </p:cNvPr>
          <p:cNvSpPr/>
          <p:nvPr/>
        </p:nvSpPr>
        <p:spPr>
          <a:xfrm>
            <a:off x="4850296" y="1457739"/>
            <a:ext cx="622852" cy="3326296"/>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mc:AlternateContent xmlns:mc="http://schemas.openxmlformats.org/markup-compatibility/2006" xmlns:a14="http://schemas.microsoft.com/office/drawing/2010/main">
        <mc:Choice Requires="a14">
          <p:sp>
            <p:nvSpPr>
              <p:cNvPr id="8" name="TextBox 2">
                <a:extLst>
                  <a:ext uri="{FF2B5EF4-FFF2-40B4-BE49-F238E27FC236}">
                    <a16:creationId xmlns:a16="http://schemas.microsoft.com/office/drawing/2014/main" id="{6CFF5E4B-C5C0-4954-A39C-6CD695D6ABC8}"/>
                  </a:ext>
                </a:extLst>
              </p:cNvPr>
              <p:cNvSpPr txBox="1"/>
              <p:nvPr/>
            </p:nvSpPr>
            <p:spPr>
              <a:xfrm>
                <a:off x="985030" y="5685183"/>
                <a:ext cx="10755983" cy="1152751"/>
              </a:xfrm>
              <a:prstGeom prst="rect">
                <a:avLst/>
              </a:prstGeom>
              <a:noFill/>
            </p:spPr>
            <p:txBody>
              <a:bodyPr wrap="square" rtlCol="0">
                <a:spAutoFit/>
              </a:bodyPr>
              <a:lstStyle/>
              <a:p>
                <a:r>
                  <a:rPr lang="en-US" dirty="0"/>
                  <a:t>depolarization ratio of a totally symmetric vibrational mode is less than 0.75</a:t>
                </a:r>
                <a:r>
                  <a:rPr lang="pl-PL" dirty="0"/>
                  <a:t> </a:t>
                </a:r>
                <a:r>
                  <a:rPr lang="pl-PL" i="1" dirty="0">
                    <a:highlight>
                      <a:srgbClr val="FFFF00"/>
                    </a:highlight>
                  </a:rPr>
                  <a:t>0 </a:t>
                </a:r>
                <a14:m>
                  <m:oMath xmlns:m="http://schemas.openxmlformats.org/officeDocument/2006/math">
                    <m:sSub>
                      <m:sSubPr>
                        <m:ctrlPr>
                          <a:rPr lang="pl-PL" b="1" i="1">
                            <a:highlight>
                              <a:srgbClr val="FFFF00"/>
                            </a:highlight>
                            <a:latin typeface="Cambria Math" panose="02040503050406030204" pitchFamily="18" charset="0"/>
                          </a:rPr>
                        </m:ctrlPr>
                      </m:sSubPr>
                      <m:e>
                        <m:r>
                          <a:rPr lang="pl-PL" b="1" i="1">
                            <a:highlight>
                              <a:srgbClr val="FFFF00"/>
                            </a:highlight>
                            <a:latin typeface="Cambria Math" panose="02040503050406030204" pitchFamily="18" charset="0"/>
                            <a:ea typeface="Cambria Math" panose="02040503050406030204" pitchFamily="18" charset="0"/>
                          </a:rPr>
                          <m:t>≤</m:t>
                        </m:r>
                        <m:r>
                          <m:rPr>
                            <m:nor/>
                          </m:rPr>
                          <a:rPr lang="pl-PL" i="1" dirty="0">
                            <a:highlight>
                              <a:srgbClr val="FFFF00"/>
                            </a:highlight>
                            <a:sym typeface="Symbol" panose="05050102010706020507" pitchFamily="18" charset="2"/>
                          </a:rPr>
                          <m:t></m:t>
                        </m:r>
                      </m:e>
                      <m:sub>
                        <m:r>
                          <a:rPr lang="pl-PL" b="1" i="1">
                            <a:highlight>
                              <a:srgbClr val="FFFF00"/>
                            </a:highlight>
                            <a:latin typeface="Cambria Math" panose="02040503050406030204" pitchFamily="18" charset="0"/>
                          </a:rPr>
                          <m:t>𝒑</m:t>
                        </m:r>
                      </m:sub>
                    </m:sSub>
                    <m:r>
                      <a:rPr lang="pl-PL" b="1" i="1" smtClean="0">
                        <a:highlight>
                          <a:srgbClr val="FFFF00"/>
                        </a:highlight>
                        <a:latin typeface="Cambria Math" panose="02040503050406030204" pitchFamily="18" charset="0"/>
                        <a:ea typeface="Cambria Math" panose="02040503050406030204" pitchFamily="18" charset="0"/>
                      </a:rPr>
                      <m:t>&lt;</m:t>
                    </m:r>
                  </m:oMath>
                </a14:m>
                <a:r>
                  <a:rPr lang="pl-PL" i="1" dirty="0">
                    <a:highlight>
                      <a:srgbClr val="FFFF00"/>
                    </a:highlight>
                  </a:rPr>
                  <a:t> </a:t>
                </a:r>
                <a14:m>
                  <m:oMath xmlns:m="http://schemas.openxmlformats.org/officeDocument/2006/math">
                    <m:f>
                      <m:fPr>
                        <m:ctrlPr>
                          <a:rPr lang="pl-PL" i="1" dirty="0" smtClean="0">
                            <a:highlight>
                              <a:srgbClr val="FFFF00"/>
                            </a:highlight>
                            <a:latin typeface="Cambria Math" panose="02040503050406030204" pitchFamily="18" charset="0"/>
                          </a:rPr>
                        </m:ctrlPr>
                      </m:fPr>
                      <m:num>
                        <m:r>
                          <a:rPr lang="pl-PL" b="0" i="1" dirty="0" smtClean="0">
                            <a:highlight>
                              <a:srgbClr val="FFFF00"/>
                            </a:highlight>
                            <a:latin typeface="Cambria Math" panose="02040503050406030204" pitchFamily="18" charset="0"/>
                          </a:rPr>
                          <m:t>3</m:t>
                        </m:r>
                      </m:num>
                      <m:den>
                        <m:r>
                          <a:rPr lang="pl-PL" b="0" i="1" dirty="0" smtClean="0">
                            <a:highlight>
                              <a:srgbClr val="FFFF00"/>
                            </a:highlight>
                            <a:latin typeface="Cambria Math" panose="02040503050406030204" pitchFamily="18" charset="0"/>
                          </a:rPr>
                          <m:t>4</m:t>
                        </m:r>
                      </m:den>
                    </m:f>
                  </m:oMath>
                </a14:m>
                <a:r>
                  <a:rPr lang="pl-PL" i="1" dirty="0">
                    <a:highlight>
                      <a:srgbClr val="FFFF00"/>
                    </a:highlight>
                  </a:rPr>
                  <a:t>  (</a:t>
                </a:r>
                <a:r>
                  <a:rPr lang="pl-PL" i="1" dirty="0" err="1">
                    <a:highlight>
                      <a:srgbClr val="FFFF00"/>
                    </a:highlight>
                  </a:rPr>
                  <a:t>polarized</a:t>
                </a:r>
                <a:r>
                  <a:rPr lang="pl-PL" i="1" dirty="0">
                    <a:highlight>
                      <a:srgbClr val="FFFF00"/>
                    </a:highlight>
                  </a:rPr>
                  <a:t> band)</a:t>
                </a:r>
                <a:r>
                  <a:rPr lang="pl-PL" i="1" dirty="0"/>
                  <a:t>. </a:t>
                </a:r>
              </a:p>
              <a:p>
                <a:endParaRPr lang="pl-PL" i="1" dirty="0"/>
              </a:p>
              <a:p>
                <a:r>
                  <a:rPr lang="pl-PL" i="1" dirty="0"/>
                  <a:t>For not-</a:t>
                </a:r>
                <a:r>
                  <a:rPr lang="pl-PL" i="1" dirty="0" err="1"/>
                  <a:t>totaly</a:t>
                </a:r>
                <a:r>
                  <a:rPr lang="pl-PL" i="1" dirty="0"/>
                  <a:t> </a:t>
                </a:r>
                <a:r>
                  <a:rPr lang="pl-PL" i="1" dirty="0" err="1"/>
                  <a:t>symmetric</a:t>
                </a:r>
                <a:r>
                  <a:rPr lang="pl-PL" i="1" dirty="0"/>
                  <a:t>, </a:t>
                </a:r>
                <a14:m>
                  <m:oMath xmlns:m="http://schemas.openxmlformats.org/officeDocument/2006/math">
                    <m:sSup>
                      <m:sSupPr>
                        <m:ctrlPr>
                          <a:rPr lang="en-GB" i="1">
                            <a:latin typeface="Cambria Math" panose="02040503050406030204" pitchFamily="18" charset="0"/>
                          </a:rPr>
                        </m:ctrlPr>
                      </m:sSupPr>
                      <m:e>
                        <m:r>
                          <a:rPr lang="pl-PL" i="1">
                            <a:latin typeface="Cambria Math" panose="02040503050406030204" pitchFamily="18" charset="0"/>
                          </a:rPr>
                          <m:t>𝑔</m:t>
                        </m:r>
                      </m:e>
                      <m:sup>
                        <m:r>
                          <a:rPr lang="pl-PL" i="1">
                            <a:latin typeface="Cambria Math" panose="02040503050406030204" pitchFamily="18" charset="0"/>
                          </a:rPr>
                          <m:t>0</m:t>
                        </m:r>
                      </m:sup>
                    </m:sSup>
                  </m:oMath>
                </a14:m>
                <a:r>
                  <a:rPr lang="pl-PL" i="1" dirty="0"/>
                  <a:t> = 0  i </a:t>
                </a:r>
                <a14:m>
                  <m:oMath xmlns:m="http://schemas.openxmlformats.org/officeDocument/2006/math">
                    <m:sSup>
                      <m:sSupPr>
                        <m:ctrlPr>
                          <a:rPr lang="en-GB" i="1">
                            <a:latin typeface="Cambria Math" panose="02040503050406030204" pitchFamily="18" charset="0"/>
                          </a:rPr>
                        </m:ctrlPr>
                      </m:sSupPr>
                      <m:e>
                        <m:r>
                          <a:rPr lang="pl-PL" i="1">
                            <a:latin typeface="Cambria Math" panose="02040503050406030204" pitchFamily="18" charset="0"/>
                          </a:rPr>
                          <m:t>𝑔</m:t>
                        </m:r>
                      </m:e>
                      <m:sup>
                        <m:r>
                          <a:rPr lang="pl-PL" i="1">
                            <a:latin typeface="Cambria Math" panose="02040503050406030204" pitchFamily="18" charset="0"/>
                          </a:rPr>
                          <m:t>5</m:t>
                        </m:r>
                      </m:sup>
                    </m:sSup>
                  </m:oMath>
                </a14:m>
                <a:r>
                  <a:rPr lang="pl-PL" i="1" dirty="0"/>
                  <a:t> &gt; 0, a zatem </a:t>
                </a:r>
                <a14:m>
                  <m:oMath xmlns:m="http://schemas.openxmlformats.org/officeDocument/2006/math">
                    <m:sSub>
                      <m:sSubPr>
                        <m:ctrlPr>
                          <a:rPr lang="pl-PL" b="1" i="1" smtClean="0">
                            <a:highlight>
                              <a:srgbClr val="FFFF00"/>
                            </a:highlight>
                            <a:latin typeface="Cambria Math" panose="02040503050406030204" pitchFamily="18" charset="0"/>
                          </a:rPr>
                        </m:ctrlPr>
                      </m:sSubPr>
                      <m:e>
                        <m:r>
                          <m:rPr>
                            <m:nor/>
                          </m:rPr>
                          <a:rPr lang="pl-PL" i="1" dirty="0">
                            <a:highlight>
                              <a:srgbClr val="FFFF00"/>
                            </a:highlight>
                            <a:sym typeface="Symbol" panose="05050102010706020507" pitchFamily="18" charset="2"/>
                          </a:rPr>
                          <m:t></m:t>
                        </m:r>
                      </m:e>
                      <m:sub>
                        <m:r>
                          <a:rPr lang="pl-PL" b="1" i="1">
                            <a:highlight>
                              <a:srgbClr val="FFFF00"/>
                            </a:highlight>
                            <a:latin typeface="Cambria Math" panose="02040503050406030204" pitchFamily="18" charset="0"/>
                          </a:rPr>
                          <m:t>𝒑</m:t>
                        </m:r>
                      </m:sub>
                    </m:sSub>
                    <m:r>
                      <a:rPr lang="pl-PL" b="1" i="1" smtClean="0">
                        <a:highlight>
                          <a:srgbClr val="FFFF00"/>
                        </a:highlight>
                        <a:latin typeface="Cambria Math" panose="02040503050406030204" pitchFamily="18" charset="0"/>
                      </a:rPr>
                      <m:t>=</m:t>
                    </m:r>
                  </m:oMath>
                </a14:m>
                <a:r>
                  <a:rPr lang="pl-PL" i="1" dirty="0">
                    <a:highlight>
                      <a:srgbClr val="FFFF00"/>
                    </a:highlight>
                  </a:rPr>
                  <a:t> </a:t>
                </a:r>
                <a14:m>
                  <m:oMath xmlns:m="http://schemas.openxmlformats.org/officeDocument/2006/math">
                    <m:f>
                      <m:fPr>
                        <m:ctrlPr>
                          <a:rPr lang="pl-PL" i="1" dirty="0">
                            <a:highlight>
                              <a:srgbClr val="FFFF00"/>
                            </a:highlight>
                            <a:latin typeface="Cambria Math" panose="02040503050406030204" pitchFamily="18" charset="0"/>
                          </a:rPr>
                        </m:ctrlPr>
                      </m:fPr>
                      <m:num>
                        <m:r>
                          <a:rPr lang="pl-PL" i="1" dirty="0">
                            <a:highlight>
                              <a:srgbClr val="FFFF00"/>
                            </a:highlight>
                            <a:latin typeface="Cambria Math" panose="02040503050406030204" pitchFamily="18" charset="0"/>
                          </a:rPr>
                          <m:t>3</m:t>
                        </m:r>
                      </m:num>
                      <m:den>
                        <m:r>
                          <a:rPr lang="pl-PL" i="1" dirty="0">
                            <a:highlight>
                              <a:srgbClr val="FFFF00"/>
                            </a:highlight>
                            <a:latin typeface="Cambria Math" panose="02040503050406030204" pitchFamily="18" charset="0"/>
                          </a:rPr>
                          <m:t>4</m:t>
                        </m:r>
                      </m:den>
                    </m:f>
                  </m:oMath>
                </a14:m>
                <a:r>
                  <a:rPr lang="pl-PL" i="1" dirty="0">
                    <a:highlight>
                      <a:srgbClr val="FFFF00"/>
                    </a:highlight>
                  </a:rPr>
                  <a:t>  (depolarized band). </a:t>
                </a:r>
                <a:endParaRPr lang="en-GB" dirty="0">
                  <a:highlight>
                    <a:srgbClr val="FFFF00"/>
                  </a:highlight>
                </a:endParaRPr>
              </a:p>
            </p:txBody>
          </p:sp>
        </mc:Choice>
        <mc:Fallback xmlns="">
          <p:sp>
            <p:nvSpPr>
              <p:cNvPr id="8" name="TextBox 2">
                <a:extLst>
                  <a:ext uri="{FF2B5EF4-FFF2-40B4-BE49-F238E27FC236}">
                    <a16:creationId xmlns:a16="http://schemas.microsoft.com/office/drawing/2014/main" id="{6CFF5E4B-C5C0-4954-A39C-6CD695D6ABC8}"/>
                  </a:ext>
                </a:extLst>
              </p:cNvPr>
              <p:cNvSpPr txBox="1">
                <a:spLocks noRot="1" noChangeAspect="1" noMove="1" noResize="1" noEditPoints="1" noAdjustHandles="1" noChangeArrowheads="1" noChangeShapeType="1" noTextEdit="1"/>
              </p:cNvSpPr>
              <p:nvPr/>
            </p:nvSpPr>
            <p:spPr>
              <a:xfrm>
                <a:off x="985030" y="5685183"/>
                <a:ext cx="10755983" cy="1152751"/>
              </a:xfrm>
              <a:prstGeom prst="rect">
                <a:avLst/>
              </a:prstGeom>
              <a:blipFill>
                <a:blip r:embed="rId5"/>
                <a:stretch>
                  <a:fillRect l="-510" b="-2646"/>
                </a:stretch>
              </a:blipFill>
            </p:spPr>
            <p:txBody>
              <a:bodyPr/>
              <a:lstStyle/>
              <a:p>
                <a:r>
                  <a:rPr lang="pl-PL">
                    <a:noFill/>
                  </a:rPr>
                  <a:t> </a:t>
                </a:r>
              </a:p>
            </p:txBody>
          </p:sp>
        </mc:Fallback>
      </mc:AlternateContent>
    </p:spTree>
    <p:extLst>
      <p:ext uri="{BB962C8B-B14F-4D97-AF65-F5344CB8AC3E}">
        <p14:creationId xmlns:p14="http://schemas.microsoft.com/office/powerpoint/2010/main" val="3321443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286FE73-CCA0-4844-B858-5CA9C095CF76}"/>
              </a:ext>
            </a:extLst>
          </p:cNvPr>
          <p:cNvSpPr>
            <a:spLocks noGrp="1"/>
          </p:cNvSpPr>
          <p:nvPr>
            <p:ph type="title"/>
          </p:nvPr>
        </p:nvSpPr>
        <p:spPr/>
        <p:txBody>
          <a:bodyPr/>
          <a:lstStyle/>
          <a:p>
            <a:r>
              <a:rPr lang="pl-PL" dirty="0"/>
              <a:t>R</a:t>
            </a:r>
            <a:r>
              <a:rPr lang="en-US" dirty="0" err="1"/>
              <a:t>eport</a:t>
            </a:r>
            <a:r>
              <a:rPr lang="en-US" dirty="0"/>
              <a:t>:</a:t>
            </a:r>
            <a:endParaRPr lang="pl-PL" dirty="0"/>
          </a:p>
        </p:txBody>
      </p:sp>
      <p:sp>
        <p:nvSpPr>
          <p:cNvPr id="3" name="Symbol zastępczy zawartości 2">
            <a:extLst>
              <a:ext uri="{FF2B5EF4-FFF2-40B4-BE49-F238E27FC236}">
                <a16:creationId xmlns:a16="http://schemas.microsoft.com/office/drawing/2014/main" id="{B053D3C6-2D28-4B37-8B3C-589792CAD8A5}"/>
              </a:ext>
            </a:extLst>
          </p:cNvPr>
          <p:cNvSpPr>
            <a:spLocks noGrp="1"/>
          </p:cNvSpPr>
          <p:nvPr>
            <p:ph idx="1"/>
          </p:nvPr>
        </p:nvSpPr>
        <p:spPr>
          <a:xfrm>
            <a:off x="679174" y="1639404"/>
            <a:ext cx="10515600" cy="4853471"/>
          </a:xfrm>
        </p:spPr>
        <p:txBody>
          <a:bodyPr>
            <a:normAutofit/>
          </a:bodyPr>
          <a:lstStyle/>
          <a:p>
            <a:r>
              <a:rPr lang="en-US" dirty="0"/>
              <a:t>theoretical introduction (1-1.5 pages) (aim of the exercise, description of </a:t>
            </a:r>
            <a:r>
              <a:rPr lang="pl-PL" dirty="0" err="1"/>
              <a:t>depolarization</a:t>
            </a:r>
            <a:r>
              <a:rPr lang="pl-PL" dirty="0"/>
              <a:t> ratio</a:t>
            </a:r>
            <a:r>
              <a:rPr lang="en-US" dirty="0"/>
              <a:t>, description of the Raman spectrometer)</a:t>
            </a:r>
          </a:p>
          <a:p>
            <a:r>
              <a:rPr lang="pl-PL" dirty="0" err="1"/>
              <a:t>Measured</a:t>
            </a:r>
            <a:r>
              <a:rPr lang="pl-PL" dirty="0"/>
              <a:t> spectrum of the </a:t>
            </a:r>
            <a:r>
              <a:rPr lang="pl-PL" dirty="0" err="1"/>
              <a:t>carbon</a:t>
            </a:r>
            <a:r>
              <a:rPr lang="pl-PL" dirty="0"/>
              <a:t> </a:t>
            </a:r>
            <a:r>
              <a:rPr lang="pl-PL" dirty="0" err="1"/>
              <a:t>tetrachloride</a:t>
            </a:r>
            <a:r>
              <a:rPr lang="pl-PL" dirty="0"/>
              <a:t>.</a:t>
            </a:r>
            <a:endParaRPr lang="en-US" dirty="0"/>
          </a:p>
          <a:p>
            <a:r>
              <a:rPr lang="pl-PL" dirty="0" err="1"/>
              <a:t>Calculated</a:t>
            </a:r>
            <a:r>
              <a:rPr lang="pl-PL" dirty="0"/>
              <a:t> </a:t>
            </a:r>
            <a:r>
              <a:rPr lang="pl-PL" dirty="0" err="1"/>
              <a:t>depolarization</a:t>
            </a:r>
            <a:r>
              <a:rPr lang="pl-PL" dirty="0"/>
              <a:t> ratio for </a:t>
            </a:r>
            <a:r>
              <a:rPr lang="pl-PL" dirty="0" err="1"/>
              <a:t>all</a:t>
            </a:r>
            <a:r>
              <a:rPr lang="pl-PL" dirty="0"/>
              <a:t> Raman </a:t>
            </a:r>
            <a:r>
              <a:rPr lang="pl-PL" dirty="0" err="1"/>
              <a:t>bands</a:t>
            </a:r>
            <a:endParaRPr lang="en-US" dirty="0"/>
          </a:p>
          <a:p>
            <a:r>
              <a:rPr lang="en-US" dirty="0"/>
              <a:t>Conclusions:</a:t>
            </a:r>
            <a:endParaRPr lang="pl-PL" dirty="0"/>
          </a:p>
          <a:p>
            <a:pPr lvl="1"/>
            <a:r>
              <a:rPr lang="en-US" dirty="0"/>
              <a:t>comparison of calculations with </a:t>
            </a:r>
            <a:r>
              <a:rPr lang="pl-PL" dirty="0" err="1"/>
              <a:t>literature</a:t>
            </a:r>
            <a:endParaRPr lang="pl-PL" dirty="0"/>
          </a:p>
        </p:txBody>
      </p:sp>
    </p:spTree>
    <p:extLst>
      <p:ext uri="{BB962C8B-B14F-4D97-AF65-F5344CB8AC3E}">
        <p14:creationId xmlns:p14="http://schemas.microsoft.com/office/powerpoint/2010/main" val="2066391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14FD8BB-AD5E-4065-B8D6-424761DFCE9F}"/>
              </a:ext>
            </a:extLst>
          </p:cNvPr>
          <p:cNvSpPr>
            <a:spLocks noGrp="1"/>
          </p:cNvSpPr>
          <p:nvPr>
            <p:ph type="ctrTitle"/>
          </p:nvPr>
        </p:nvSpPr>
        <p:spPr/>
        <p:txBody>
          <a:bodyPr/>
          <a:lstStyle/>
          <a:p>
            <a:r>
              <a:rPr lang="pl-PL" dirty="0"/>
              <a:t>Spectroscopy</a:t>
            </a:r>
          </a:p>
        </p:txBody>
      </p:sp>
      <p:sp>
        <p:nvSpPr>
          <p:cNvPr id="3" name="Podtytuł 2">
            <a:extLst>
              <a:ext uri="{FF2B5EF4-FFF2-40B4-BE49-F238E27FC236}">
                <a16:creationId xmlns:a16="http://schemas.microsoft.com/office/drawing/2014/main" id="{D6077169-5F96-4ED3-884C-B4243C5B90FE}"/>
              </a:ext>
            </a:extLst>
          </p:cNvPr>
          <p:cNvSpPr>
            <a:spLocks noGrp="1"/>
          </p:cNvSpPr>
          <p:nvPr>
            <p:ph type="subTitle" idx="1"/>
          </p:nvPr>
        </p:nvSpPr>
        <p:spPr/>
        <p:txBody>
          <a:bodyPr/>
          <a:lstStyle/>
          <a:p>
            <a:r>
              <a:rPr lang="pl-PL" dirty="0"/>
              <a:t>Laboratory 3</a:t>
            </a:r>
          </a:p>
          <a:p>
            <a:r>
              <a:rPr lang="pl-PL" dirty="0" err="1"/>
              <a:t>Gaussian</a:t>
            </a:r>
            <a:endParaRPr lang="pl-PL" dirty="0"/>
          </a:p>
        </p:txBody>
      </p:sp>
    </p:spTree>
    <p:extLst>
      <p:ext uri="{BB962C8B-B14F-4D97-AF65-F5344CB8AC3E}">
        <p14:creationId xmlns:p14="http://schemas.microsoft.com/office/powerpoint/2010/main" val="2278639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id="{2AF23FB9-9A14-4DED-975F-50F10D5798EF}"/>
              </a:ext>
            </a:extLst>
          </p:cNvPr>
          <p:cNvSpPr txBox="1"/>
          <p:nvPr/>
        </p:nvSpPr>
        <p:spPr>
          <a:xfrm>
            <a:off x="5686272" y="1371600"/>
            <a:ext cx="705642" cy="1015663"/>
          </a:xfrm>
          <a:prstGeom prst="rect">
            <a:avLst/>
          </a:prstGeom>
          <a:noFill/>
        </p:spPr>
        <p:txBody>
          <a:bodyPr wrap="none" rtlCol="0">
            <a:spAutoFit/>
          </a:bodyPr>
          <a:lstStyle/>
          <a:p>
            <a:r>
              <a:rPr lang="pl-PL" sz="6000" b="1" dirty="0"/>
              <a:t>O</a:t>
            </a:r>
          </a:p>
        </p:txBody>
      </p:sp>
      <p:sp>
        <p:nvSpPr>
          <p:cNvPr id="5" name="pole tekstowe 4">
            <a:extLst>
              <a:ext uri="{FF2B5EF4-FFF2-40B4-BE49-F238E27FC236}">
                <a16:creationId xmlns:a16="http://schemas.microsoft.com/office/drawing/2014/main" id="{6BA90E85-286B-4650-BB0B-E655A4C3C8D9}"/>
              </a:ext>
            </a:extLst>
          </p:cNvPr>
          <p:cNvSpPr txBox="1"/>
          <p:nvPr/>
        </p:nvSpPr>
        <p:spPr>
          <a:xfrm>
            <a:off x="5743179" y="2667000"/>
            <a:ext cx="591829" cy="1015663"/>
          </a:xfrm>
          <a:prstGeom prst="rect">
            <a:avLst/>
          </a:prstGeom>
          <a:noFill/>
        </p:spPr>
        <p:txBody>
          <a:bodyPr wrap="none" rtlCol="0">
            <a:spAutoFit/>
          </a:bodyPr>
          <a:lstStyle/>
          <a:p>
            <a:r>
              <a:rPr lang="pl-PL" sz="6000" b="1" dirty="0"/>
              <a:t>C</a:t>
            </a:r>
          </a:p>
        </p:txBody>
      </p:sp>
      <p:sp>
        <p:nvSpPr>
          <p:cNvPr id="6" name="pole tekstowe 5">
            <a:extLst>
              <a:ext uri="{FF2B5EF4-FFF2-40B4-BE49-F238E27FC236}">
                <a16:creationId xmlns:a16="http://schemas.microsoft.com/office/drawing/2014/main" id="{B3E6D578-EE3D-4B2A-95DE-A9C6A46F20F8}"/>
              </a:ext>
            </a:extLst>
          </p:cNvPr>
          <p:cNvSpPr txBox="1"/>
          <p:nvPr/>
        </p:nvSpPr>
        <p:spPr>
          <a:xfrm>
            <a:off x="7312899" y="3682663"/>
            <a:ext cx="670376" cy="1015663"/>
          </a:xfrm>
          <a:prstGeom prst="rect">
            <a:avLst/>
          </a:prstGeom>
          <a:noFill/>
        </p:spPr>
        <p:txBody>
          <a:bodyPr wrap="none" rtlCol="0">
            <a:spAutoFit/>
          </a:bodyPr>
          <a:lstStyle/>
          <a:p>
            <a:r>
              <a:rPr lang="pl-PL" sz="6000" b="1" dirty="0"/>
              <a:t>H</a:t>
            </a:r>
          </a:p>
        </p:txBody>
      </p:sp>
      <p:sp>
        <p:nvSpPr>
          <p:cNvPr id="7" name="pole tekstowe 6">
            <a:extLst>
              <a:ext uri="{FF2B5EF4-FFF2-40B4-BE49-F238E27FC236}">
                <a16:creationId xmlns:a16="http://schemas.microsoft.com/office/drawing/2014/main" id="{2AC63D8E-5A5D-45B2-BDFF-4BB009B4D79A}"/>
              </a:ext>
            </a:extLst>
          </p:cNvPr>
          <p:cNvSpPr txBox="1"/>
          <p:nvPr/>
        </p:nvSpPr>
        <p:spPr>
          <a:xfrm>
            <a:off x="4059646" y="3682663"/>
            <a:ext cx="670376" cy="1015663"/>
          </a:xfrm>
          <a:prstGeom prst="rect">
            <a:avLst/>
          </a:prstGeom>
          <a:noFill/>
        </p:spPr>
        <p:txBody>
          <a:bodyPr wrap="none" rtlCol="0">
            <a:spAutoFit/>
          </a:bodyPr>
          <a:lstStyle/>
          <a:p>
            <a:r>
              <a:rPr lang="pl-PL" sz="6000" b="1" dirty="0"/>
              <a:t>H</a:t>
            </a:r>
          </a:p>
        </p:txBody>
      </p:sp>
      <p:cxnSp>
        <p:nvCxnSpPr>
          <p:cNvPr id="9" name="Łącznik prosty 8">
            <a:extLst>
              <a:ext uri="{FF2B5EF4-FFF2-40B4-BE49-F238E27FC236}">
                <a16:creationId xmlns:a16="http://schemas.microsoft.com/office/drawing/2014/main" id="{66DE8497-1F7A-485A-8955-9D6253B25675}"/>
              </a:ext>
            </a:extLst>
          </p:cNvPr>
          <p:cNvCxnSpPr/>
          <p:nvPr/>
        </p:nvCxnSpPr>
        <p:spPr>
          <a:xfrm flipH="1">
            <a:off x="4598504" y="3525078"/>
            <a:ext cx="1144675" cy="2782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Łącznik prosty 9">
            <a:extLst>
              <a:ext uri="{FF2B5EF4-FFF2-40B4-BE49-F238E27FC236}">
                <a16:creationId xmlns:a16="http://schemas.microsoft.com/office/drawing/2014/main" id="{433F0E43-6CCD-424E-8FAB-1AA616CE8312}"/>
              </a:ext>
            </a:extLst>
          </p:cNvPr>
          <p:cNvCxnSpPr>
            <a:cxnSpLocks/>
          </p:cNvCxnSpPr>
          <p:nvPr/>
        </p:nvCxnSpPr>
        <p:spPr>
          <a:xfrm flipH="1" flipV="1">
            <a:off x="6335009" y="3495476"/>
            <a:ext cx="1144674" cy="3743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Łącznik prosty 13">
            <a:extLst>
              <a:ext uri="{FF2B5EF4-FFF2-40B4-BE49-F238E27FC236}">
                <a16:creationId xmlns:a16="http://schemas.microsoft.com/office/drawing/2014/main" id="{3BA1F15C-6808-43C7-8DCF-09F94EEA503B}"/>
              </a:ext>
            </a:extLst>
          </p:cNvPr>
          <p:cNvCxnSpPr/>
          <p:nvPr/>
        </p:nvCxnSpPr>
        <p:spPr>
          <a:xfrm>
            <a:off x="5990881" y="2209291"/>
            <a:ext cx="0" cy="6493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Łącznik prosty 14">
            <a:extLst>
              <a:ext uri="{FF2B5EF4-FFF2-40B4-BE49-F238E27FC236}">
                <a16:creationId xmlns:a16="http://schemas.microsoft.com/office/drawing/2014/main" id="{2B4EF07E-762B-49C4-B2A1-582B25660C5C}"/>
              </a:ext>
            </a:extLst>
          </p:cNvPr>
          <p:cNvCxnSpPr/>
          <p:nvPr/>
        </p:nvCxnSpPr>
        <p:spPr>
          <a:xfrm>
            <a:off x="6103525" y="2209292"/>
            <a:ext cx="0" cy="6493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8558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id="{2AF23FB9-9A14-4DED-975F-50F10D5798EF}"/>
              </a:ext>
            </a:extLst>
          </p:cNvPr>
          <p:cNvSpPr txBox="1"/>
          <p:nvPr/>
        </p:nvSpPr>
        <p:spPr>
          <a:xfrm>
            <a:off x="5686272" y="1371600"/>
            <a:ext cx="705642" cy="1015663"/>
          </a:xfrm>
          <a:prstGeom prst="rect">
            <a:avLst/>
          </a:prstGeom>
          <a:noFill/>
        </p:spPr>
        <p:txBody>
          <a:bodyPr wrap="none" rtlCol="0">
            <a:spAutoFit/>
          </a:bodyPr>
          <a:lstStyle/>
          <a:p>
            <a:r>
              <a:rPr lang="pl-PL" sz="6000" b="1" dirty="0"/>
              <a:t>O</a:t>
            </a:r>
          </a:p>
        </p:txBody>
      </p:sp>
      <p:sp>
        <p:nvSpPr>
          <p:cNvPr id="5" name="pole tekstowe 4">
            <a:extLst>
              <a:ext uri="{FF2B5EF4-FFF2-40B4-BE49-F238E27FC236}">
                <a16:creationId xmlns:a16="http://schemas.microsoft.com/office/drawing/2014/main" id="{6BA90E85-286B-4650-BB0B-E655A4C3C8D9}"/>
              </a:ext>
            </a:extLst>
          </p:cNvPr>
          <p:cNvSpPr txBox="1"/>
          <p:nvPr/>
        </p:nvSpPr>
        <p:spPr>
          <a:xfrm>
            <a:off x="5743179" y="2667000"/>
            <a:ext cx="591829" cy="1015663"/>
          </a:xfrm>
          <a:prstGeom prst="rect">
            <a:avLst/>
          </a:prstGeom>
          <a:noFill/>
        </p:spPr>
        <p:txBody>
          <a:bodyPr wrap="none" rtlCol="0">
            <a:spAutoFit/>
          </a:bodyPr>
          <a:lstStyle/>
          <a:p>
            <a:r>
              <a:rPr lang="pl-PL" sz="6000" b="1" dirty="0"/>
              <a:t>C</a:t>
            </a:r>
          </a:p>
        </p:txBody>
      </p:sp>
      <p:sp>
        <p:nvSpPr>
          <p:cNvPr id="6" name="pole tekstowe 5">
            <a:extLst>
              <a:ext uri="{FF2B5EF4-FFF2-40B4-BE49-F238E27FC236}">
                <a16:creationId xmlns:a16="http://schemas.microsoft.com/office/drawing/2014/main" id="{B3E6D578-EE3D-4B2A-95DE-A9C6A46F20F8}"/>
              </a:ext>
            </a:extLst>
          </p:cNvPr>
          <p:cNvSpPr txBox="1"/>
          <p:nvPr/>
        </p:nvSpPr>
        <p:spPr>
          <a:xfrm>
            <a:off x="7312899" y="3682663"/>
            <a:ext cx="670376" cy="1015663"/>
          </a:xfrm>
          <a:prstGeom prst="rect">
            <a:avLst/>
          </a:prstGeom>
          <a:noFill/>
        </p:spPr>
        <p:txBody>
          <a:bodyPr wrap="none" rtlCol="0">
            <a:spAutoFit/>
          </a:bodyPr>
          <a:lstStyle/>
          <a:p>
            <a:r>
              <a:rPr lang="pl-PL" sz="6000" b="1" dirty="0"/>
              <a:t>H</a:t>
            </a:r>
          </a:p>
        </p:txBody>
      </p:sp>
      <p:sp>
        <p:nvSpPr>
          <p:cNvPr id="7" name="pole tekstowe 6">
            <a:extLst>
              <a:ext uri="{FF2B5EF4-FFF2-40B4-BE49-F238E27FC236}">
                <a16:creationId xmlns:a16="http://schemas.microsoft.com/office/drawing/2014/main" id="{2AC63D8E-5A5D-45B2-BDFF-4BB009B4D79A}"/>
              </a:ext>
            </a:extLst>
          </p:cNvPr>
          <p:cNvSpPr txBox="1"/>
          <p:nvPr/>
        </p:nvSpPr>
        <p:spPr>
          <a:xfrm>
            <a:off x="4059646" y="3682663"/>
            <a:ext cx="670376" cy="1015663"/>
          </a:xfrm>
          <a:prstGeom prst="rect">
            <a:avLst/>
          </a:prstGeom>
          <a:noFill/>
        </p:spPr>
        <p:txBody>
          <a:bodyPr wrap="none" rtlCol="0">
            <a:spAutoFit/>
          </a:bodyPr>
          <a:lstStyle/>
          <a:p>
            <a:r>
              <a:rPr lang="pl-PL" sz="6000" b="1" dirty="0"/>
              <a:t>H</a:t>
            </a:r>
          </a:p>
        </p:txBody>
      </p:sp>
      <p:cxnSp>
        <p:nvCxnSpPr>
          <p:cNvPr id="9" name="Łącznik prosty 8">
            <a:extLst>
              <a:ext uri="{FF2B5EF4-FFF2-40B4-BE49-F238E27FC236}">
                <a16:creationId xmlns:a16="http://schemas.microsoft.com/office/drawing/2014/main" id="{66DE8497-1F7A-485A-8955-9D6253B25675}"/>
              </a:ext>
            </a:extLst>
          </p:cNvPr>
          <p:cNvCxnSpPr/>
          <p:nvPr/>
        </p:nvCxnSpPr>
        <p:spPr>
          <a:xfrm flipH="1">
            <a:off x="4598504" y="3525078"/>
            <a:ext cx="1144675" cy="2782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Łącznik prosty 9">
            <a:extLst>
              <a:ext uri="{FF2B5EF4-FFF2-40B4-BE49-F238E27FC236}">
                <a16:creationId xmlns:a16="http://schemas.microsoft.com/office/drawing/2014/main" id="{433F0E43-6CCD-424E-8FAB-1AA616CE8312}"/>
              </a:ext>
            </a:extLst>
          </p:cNvPr>
          <p:cNvCxnSpPr>
            <a:cxnSpLocks/>
          </p:cNvCxnSpPr>
          <p:nvPr/>
        </p:nvCxnSpPr>
        <p:spPr>
          <a:xfrm flipH="1" flipV="1">
            <a:off x="6335009" y="3495476"/>
            <a:ext cx="1144674" cy="3743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Łącznik prosty 13">
            <a:extLst>
              <a:ext uri="{FF2B5EF4-FFF2-40B4-BE49-F238E27FC236}">
                <a16:creationId xmlns:a16="http://schemas.microsoft.com/office/drawing/2014/main" id="{3BA1F15C-6808-43C7-8DCF-09F94EEA503B}"/>
              </a:ext>
            </a:extLst>
          </p:cNvPr>
          <p:cNvCxnSpPr/>
          <p:nvPr/>
        </p:nvCxnSpPr>
        <p:spPr>
          <a:xfrm>
            <a:off x="5990881" y="2209291"/>
            <a:ext cx="0" cy="6493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Łącznik prosty 14">
            <a:extLst>
              <a:ext uri="{FF2B5EF4-FFF2-40B4-BE49-F238E27FC236}">
                <a16:creationId xmlns:a16="http://schemas.microsoft.com/office/drawing/2014/main" id="{2B4EF07E-762B-49C4-B2A1-582B25660C5C}"/>
              </a:ext>
            </a:extLst>
          </p:cNvPr>
          <p:cNvCxnSpPr/>
          <p:nvPr/>
        </p:nvCxnSpPr>
        <p:spPr>
          <a:xfrm>
            <a:off x="6103525" y="2209292"/>
            <a:ext cx="0" cy="6493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pole tekstowe 1">
            <a:extLst>
              <a:ext uri="{FF2B5EF4-FFF2-40B4-BE49-F238E27FC236}">
                <a16:creationId xmlns:a16="http://schemas.microsoft.com/office/drawing/2014/main" id="{7DD736CC-5031-4D74-BF75-4D6F84266453}"/>
              </a:ext>
            </a:extLst>
          </p:cNvPr>
          <p:cNvSpPr txBox="1"/>
          <p:nvPr/>
        </p:nvSpPr>
        <p:spPr>
          <a:xfrm>
            <a:off x="6309123" y="2725338"/>
            <a:ext cx="340158" cy="461665"/>
          </a:xfrm>
          <a:prstGeom prst="rect">
            <a:avLst/>
          </a:prstGeom>
          <a:noFill/>
        </p:spPr>
        <p:txBody>
          <a:bodyPr wrap="none" rtlCol="0">
            <a:spAutoFit/>
          </a:bodyPr>
          <a:lstStyle/>
          <a:p>
            <a:r>
              <a:rPr lang="pl-PL" sz="2400" b="1" dirty="0">
                <a:solidFill>
                  <a:srgbClr val="FF0000"/>
                </a:solidFill>
              </a:rPr>
              <a:t>1</a:t>
            </a:r>
          </a:p>
        </p:txBody>
      </p:sp>
      <p:sp>
        <p:nvSpPr>
          <p:cNvPr id="11" name="pole tekstowe 10">
            <a:extLst>
              <a:ext uri="{FF2B5EF4-FFF2-40B4-BE49-F238E27FC236}">
                <a16:creationId xmlns:a16="http://schemas.microsoft.com/office/drawing/2014/main" id="{8CECE286-FB8B-459F-8CEF-1144C06E582D}"/>
              </a:ext>
            </a:extLst>
          </p:cNvPr>
          <p:cNvSpPr txBox="1"/>
          <p:nvPr/>
        </p:nvSpPr>
        <p:spPr>
          <a:xfrm>
            <a:off x="6309631" y="1363377"/>
            <a:ext cx="340158" cy="461665"/>
          </a:xfrm>
          <a:prstGeom prst="rect">
            <a:avLst/>
          </a:prstGeom>
          <a:noFill/>
        </p:spPr>
        <p:txBody>
          <a:bodyPr wrap="none" rtlCol="0">
            <a:spAutoFit/>
          </a:bodyPr>
          <a:lstStyle/>
          <a:p>
            <a:r>
              <a:rPr lang="pl-PL" sz="2400" b="1" dirty="0">
                <a:solidFill>
                  <a:srgbClr val="FF0000"/>
                </a:solidFill>
              </a:rPr>
              <a:t>2</a:t>
            </a:r>
          </a:p>
        </p:txBody>
      </p:sp>
      <p:sp>
        <p:nvSpPr>
          <p:cNvPr id="13" name="pole tekstowe 12">
            <a:extLst>
              <a:ext uri="{FF2B5EF4-FFF2-40B4-BE49-F238E27FC236}">
                <a16:creationId xmlns:a16="http://schemas.microsoft.com/office/drawing/2014/main" id="{7AFC7DC1-0F3F-4D4C-9433-680D35C760CC}"/>
              </a:ext>
            </a:extLst>
          </p:cNvPr>
          <p:cNvSpPr txBox="1"/>
          <p:nvPr/>
        </p:nvSpPr>
        <p:spPr>
          <a:xfrm>
            <a:off x="4730022" y="4251551"/>
            <a:ext cx="340158" cy="461665"/>
          </a:xfrm>
          <a:prstGeom prst="rect">
            <a:avLst/>
          </a:prstGeom>
          <a:noFill/>
        </p:spPr>
        <p:txBody>
          <a:bodyPr wrap="none" rtlCol="0">
            <a:spAutoFit/>
          </a:bodyPr>
          <a:lstStyle/>
          <a:p>
            <a:r>
              <a:rPr lang="pl-PL" sz="2400" b="1" dirty="0">
                <a:solidFill>
                  <a:srgbClr val="FF0000"/>
                </a:solidFill>
              </a:rPr>
              <a:t>3</a:t>
            </a:r>
          </a:p>
        </p:txBody>
      </p:sp>
      <p:sp>
        <p:nvSpPr>
          <p:cNvPr id="16" name="pole tekstowe 15">
            <a:extLst>
              <a:ext uri="{FF2B5EF4-FFF2-40B4-BE49-F238E27FC236}">
                <a16:creationId xmlns:a16="http://schemas.microsoft.com/office/drawing/2014/main" id="{4D86DEAF-16FC-416E-BA05-ECDA4629DCBE}"/>
              </a:ext>
            </a:extLst>
          </p:cNvPr>
          <p:cNvSpPr txBox="1"/>
          <p:nvPr/>
        </p:nvSpPr>
        <p:spPr>
          <a:xfrm>
            <a:off x="7983275" y="4251551"/>
            <a:ext cx="340158" cy="461665"/>
          </a:xfrm>
          <a:prstGeom prst="rect">
            <a:avLst/>
          </a:prstGeom>
          <a:noFill/>
        </p:spPr>
        <p:txBody>
          <a:bodyPr wrap="none" rtlCol="0">
            <a:spAutoFit/>
          </a:bodyPr>
          <a:lstStyle/>
          <a:p>
            <a:r>
              <a:rPr lang="pl-PL" sz="2400" b="1" dirty="0">
                <a:solidFill>
                  <a:srgbClr val="FF0000"/>
                </a:solidFill>
              </a:rPr>
              <a:t>4</a:t>
            </a:r>
          </a:p>
        </p:txBody>
      </p:sp>
      <p:sp>
        <p:nvSpPr>
          <p:cNvPr id="3" name="pole tekstowe 2">
            <a:extLst>
              <a:ext uri="{FF2B5EF4-FFF2-40B4-BE49-F238E27FC236}">
                <a16:creationId xmlns:a16="http://schemas.microsoft.com/office/drawing/2014/main" id="{94163EB0-D9BC-4F55-983D-638EE27DB94F}"/>
              </a:ext>
            </a:extLst>
          </p:cNvPr>
          <p:cNvSpPr txBox="1"/>
          <p:nvPr/>
        </p:nvSpPr>
        <p:spPr>
          <a:xfrm>
            <a:off x="8634633" y="2209291"/>
            <a:ext cx="3127203" cy="4154984"/>
          </a:xfrm>
          <a:prstGeom prst="rect">
            <a:avLst/>
          </a:prstGeom>
          <a:noFill/>
        </p:spPr>
        <p:txBody>
          <a:bodyPr wrap="none" rtlCol="0">
            <a:spAutoFit/>
          </a:bodyPr>
          <a:lstStyle/>
          <a:p>
            <a:r>
              <a:rPr lang="pl-PL" sz="2400" b="1" dirty="0"/>
              <a:t>C</a:t>
            </a:r>
          </a:p>
          <a:p>
            <a:r>
              <a:rPr lang="pl-PL" sz="2400" b="1" dirty="0"/>
              <a:t>O  1 AB</a:t>
            </a:r>
          </a:p>
          <a:p>
            <a:r>
              <a:rPr lang="pl-PL" sz="2400" b="1" dirty="0"/>
              <a:t>H 1 AH 2 HAB</a:t>
            </a:r>
          </a:p>
          <a:p>
            <a:r>
              <a:rPr lang="pl-PL" sz="2400" b="1" dirty="0"/>
              <a:t>H 1 AH 2 HAB 3 180.00</a:t>
            </a:r>
          </a:p>
          <a:p>
            <a:endParaRPr lang="pl-PL" sz="2400" b="1" dirty="0"/>
          </a:p>
          <a:p>
            <a:r>
              <a:rPr lang="pl-PL" sz="2400" b="1" dirty="0"/>
              <a:t>AB: 1.1480</a:t>
            </a:r>
          </a:p>
          <a:p>
            <a:r>
              <a:rPr lang="pl-PL" sz="2400" b="1" dirty="0"/>
              <a:t>AH: 1.0914</a:t>
            </a:r>
          </a:p>
          <a:p>
            <a:r>
              <a:rPr lang="pl-PL" sz="2400" b="1" dirty="0"/>
              <a:t>HAB: 122.14</a:t>
            </a:r>
          </a:p>
          <a:p>
            <a:endParaRPr lang="pl-PL" sz="2400" b="1" dirty="0"/>
          </a:p>
          <a:p>
            <a:endParaRPr lang="pl-PL" sz="2400" b="1" dirty="0"/>
          </a:p>
          <a:p>
            <a:endParaRPr lang="pl-PL" sz="2400" b="1" dirty="0"/>
          </a:p>
        </p:txBody>
      </p:sp>
      <p:sp>
        <p:nvSpPr>
          <p:cNvPr id="8" name="pole tekstowe 7">
            <a:extLst>
              <a:ext uri="{FF2B5EF4-FFF2-40B4-BE49-F238E27FC236}">
                <a16:creationId xmlns:a16="http://schemas.microsoft.com/office/drawing/2014/main" id="{B458C05E-ABED-4397-B1D9-B0382EE70F42}"/>
              </a:ext>
            </a:extLst>
          </p:cNvPr>
          <p:cNvSpPr txBox="1"/>
          <p:nvPr/>
        </p:nvSpPr>
        <p:spPr>
          <a:xfrm>
            <a:off x="5427142" y="2858648"/>
            <a:ext cx="141641" cy="523220"/>
          </a:xfrm>
          <a:prstGeom prst="rect">
            <a:avLst/>
          </a:prstGeom>
          <a:noFill/>
        </p:spPr>
        <p:txBody>
          <a:bodyPr wrap="square" rtlCol="0">
            <a:spAutoFit/>
          </a:bodyPr>
          <a:lstStyle/>
          <a:p>
            <a:r>
              <a:rPr lang="pl-PL" sz="2800" b="1" dirty="0">
                <a:solidFill>
                  <a:schemeClr val="accent1">
                    <a:lumMod val="60000"/>
                    <a:lumOff val="40000"/>
                  </a:schemeClr>
                </a:solidFill>
              </a:rPr>
              <a:t>A</a:t>
            </a:r>
          </a:p>
        </p:txBody>
      </p:sp>
      <p:sp>
        <p:nvSpPr>
          <p:cNvPr id="17" name="pole tekstowe 16">
            <a:extLst>
              <a:ext uri="{FF2B5EF4-FFF2-40B4-BE49-F238E27FC236}">
                <a16:creationId xmlns:a16="http://schemas.microsoft.com/office/drawing/2014/main" id="{B1EE84CD-CE9F-40A3-8104-0C2844076D53}"/>
              </a:ext>
            </a:extLst>
          </p:cNvPr>
          <p:cNvSpPr txBox="1"/>
          <p:nvPr/>
        </p:nvSpPr>
        <p:spPr>
          <a:xfrm>
            <a:off x="5427142" y="1617821"/>
            <a:ext cx="386644" cy="523220"/>
          </a:xfrm>
          <a:prstGeom prst="rect">
            <a:avLst/>
          </a:prstGeom>
          <a:noFill/>
        </p:spPr>
        <p:txBody>
          <a:bodyPr wrap="none" rtlCol="0">
            <a:spAutoFit/>
          </a:bodyPr>
          <a:lstStyle/>
          <a:p>
            <a:r>
              <a:rPr lang="pl-PL" sz="2800" b="1" dirty="0">
                <a:solidFill>
                  <a:schemeClr val="accent1">
                    <a:lumMod val="60000"/>
                    <a:lumOff val="40000"/>
                  </a:schemeClr>
                </a:solidFill>
              </a:rPr>
              <a:t>B</a:t>
            </a:r>
          </a:p>
        </p:txBody>
      </p:sp>
    </p:spTree>
    <p:extLst>
      <p:ext uri="{BB962C8B-B14F-4D97-AF65-F5344CB8AC3E}">
        <p14:creationId xmlns:p14="http://schemas.microsoft.com/office/powerpoint/2010/main" val="4273070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180412A-08FD-480A-A015-A9289CB05AE7}"/>
              </a:ext>
            </a:extLst>
          </p:cNvPr>
          <p:cNvSpPr>
            <a:spLocks noGrp="1"/>
          </p:cNvSpPr>
          <p:nvPr>
            <p:ph type="title"/>
          </p:nvPr>
        </p:nvSpPr>
        <p:spPr/>
        <p:txBody>
          <a:bodyPr/>
          <a:lstStyle/>
          <a:p>
            <a:r>
              <a:rPr lang="pl-PL" dirty="0"/>
              <a:t>Raman </a:t>
            </a:r>
            <a:r>
              <a:rPr lang="pl-PL" dirty="0" err="1"/>
              <a:t>spectroscopy</a:t>
            </a:r>
            <a:endParaRPr lang="pl-PL" dirty="0"/>
          </a:p>
        </p:txBody>
      </p:sp>
      <p:pic>
        <p:nvPicPr>
          <p:cNvPr id="4" name="Obraz 3">
            <a:extLst>
              <a:ext uri="{FF2B5EF4-FFF2-40B4-BE49-F238E27FC236}">
                <a16:creationId xmlns:a16="http://schemas.microsoft.com/office/drawing/2014/main" id="{ABFBFC89-1BB3-400A-8874-34A4E237890F}"/>
              </a:ext>
            </a:extLst>
          </p:cNvPr>
          <p:cNvPicPr>
            <a:picLocks noChangeAspect="1"/>
          </p:cNvPicPr>
          <p:nvPr/>
        </p:nvPicPr>
        <p:blipFill>
          <a:blip r:embed="rId2"/>
          <a:stretch>
            <a:fillRect/>
          </a:stretch>
        </p:blipFill>
        <p:spPr>
          <a:xfrm>
            <a:off x="1412893" y="1870523"/>
            <a:ext cx="9366213" cy="3116953"/>
          </a:xfrm>
          <a:prstGeom prst="rect">
            <a:avLst/>
          </a:prstGeom>
        </p:spPr>
      </p:pic>
    </p:spTree>
    <p:extLst>
      <p:ext uri="{BB962C8B-B14F-4D97-AF65-F5344CB8AC3E}">
        <p14:creationId xmlns:p14="http://schemas.microsoft.com/office/powerpoint/2010/main" val="38414293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D15CE44F-6995-41C8-B201-72BD4F735355}"/>
              </a:ext>
            </a:extLst>
          </p:cNvPr>
          <p:cNvPicPr>
            <a:picLocks noChangeAspect="1"/>
          </p:cNvPicPr>
          <p:nvPr/>
        </p:nvPicPr>
        <p:blipFill>
          <a:blip r:embed="rId2"/>
          <a:stretch>
            <a:fillRect/>
          </a:stretch>
        </p:blipFill>
        <p:spPr>
          <a:xfrm>
            <a:off x="1934717" y="3778828"/>
            <a:ext cx="4161283" cy="3067952"/>
          </a:xfrm>
          <a:prstGeom prst="rect">
            <a:avLst/>
          </a:prstGeom>
        </p:spPr>
      </p:pic>
      <p:pic>
        <p:nvPicPr>
          <p:cNvPr id="6" name="Obraz 5">
            <a:extLst>
              <a:ext uri="{FF2B5EF4-FFF2-40B4-BE49-F238E27FC236}">
                <a16:creationId xmlns:a16="http://schemas.microsoft.com/office/drawing/2014/main" id="{F88AFD88-5FFD-4072-BFB3-F991DD3BF760}"/>
              </a:ext>
            </a:extLst>
          </p:cNvPr>
          <p:cNvPicPr>
            <a:picLocks noChangeAspect="1"/>
          </p:cNvPicPr>
          <p:nvPr/>
        </p:nvPicPr>
        <p:blipFill>
          <a:blip r:embed="rId3"/>
          <a:stretch>
            <a:fillRect/>
          </a:stretch>
        </p:blipFill>
        <p:spPr>
          <a:xfrm>
            <a:off x="6533322" y="3669860"/>
            <a:ext cx="3956288" cy="3176919"/>
          </a:xfrm>
          <a:prstGeom prst="rect">
            <a:avLst/>
          </a:prstGeom>
        </p:spPr>
      </p:pic>
      <p:pic>
        <p:nvPicPr>
          <p:cNvPr id="10" name="Obraz 9">
            <a:extLst>
              <a:ext uri="{FF2B5EF4-FFF2-40B4-BE49-F238E27FC236}">
                <a16:creationId xmlns:a16="http://schemas.microsoft.com/office/drawing/2014/main" id="{58F7C0A6-DFC3-4326-9B74-FF28FA5B7609}"/>
              </a:ext>
            </a:extLst>
          </p:cNvPr>
          <p:cNvPicPr>
            <a:picLocks noChangeAspect="1"/>
          </p:cNvPicPr>
          <p:nvPr/>
        </p:nvPicPr>
        <p:blipFill>
          <a:blip r:embed="rId4"/>
          <a:stretch>
            <a:fillRect/>
          </a:stretch>
        </p:blipFill>
        <p:spPr>
          <a:xfrm>
            <a:off x="6533322" y="283015"/>
            <a:ext cx="4686300" cy="2905125"/>
          </a:xfrm>
          <a:prstGeom prst="rect">
            <a:avLst/>
          </a:prstGeom>
        </p:spPr>
      </p:pic>
    </p:spTree>
    <p:extLst>
      <p:ext uri="{BB962C8B-B14F-4D97-AF65-F5344CB8AC3E}">
        <p14:creationId xmlns:p14="http://schemas.microsoft.com/office/powerpoint/2010/main" val="40028385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Łącznik prosty ze strzałką 2">
            <a:extLst>
              <a:ext uri="{FF2B5EF4-FFF2-40B4-BE49-F238E27FC236}">
                <a16:creationId xmlns:a16="http://schemas.microsoft.com/office/drawing/2014/main" id="{A4FDB52A-57A5-48EA-A53A-5294ADB16C83}"/>
              </a:ext>
            </a:extLst>
          </p:cNvPr>
          <p:cNvCxnSpPr/>
          <p:nvPr/>
        </p:nvCxnSpPr>
        <p:spPr>
          <a:xfrm>
            <a:off x="2226365" y="3429000"/>
            <a:ext cx="433346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Łącznik prosty ze strzałką 4">
            <a:extLst>
              <a:ext uri="{FF2B5EF4-FFF2-40B4-BE49-F238E27FC236}">
                <a16:creationId xmlns:a16="http://schemas.microsoft.com/office/drawing/2014/main" id="{EDB65565-2FA0-4A81-B629-222C2C3B2111}"/>
              </a:ext>
            </a:extLst>
          </p:cNvPr>
          <p:cNvCxnSpPr/>
          <p:nvPr/>
        </p:nvCxnSpPr>
        <p:spPr>
          <a:xfrm flipV="1">
            <a:off x="4320209" y="1404730"/>
            <a:ext cx="0" cy="388288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Łącznik prosty ze strzałką 8">
            <a:extLst>
              <a:ext uri="{FF2B5EF4-FFF2-40B4-BE49-F238E27FC236}">
                <a16:creationId xmlns:a16="http://schemas.microsoft.com/office/drawing/2014/main" id="{888182C8-9D02-45B4-9C2B-5BF843850AB2}"/>
              </a:ext>
            </a:extLst>
          </p:cNvPr>
          <p:cNvCxnSpPr>
            <a:cxnSpLocks/>
          </p:cNvCxnSpPr>
          <p:nvPr/>
        </p:nvCxnSpPr>
        <p:spPr>
          <a:xfrm flipH="1">
            <a:off x="2583180" y="2423160"/>
            <a:ext cx="3291840" cy="214884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pole tekstowe 13">
            <a:extLst>
              <a:ext uri="{FF2B5EF4-FFF2-40B4-BE49-F238E27FC236}">
                <a16:creationId xmlns:a16="http://schemas.microsoft.com/office/drawing/2014/main" id="{883644A2-05A1-4892-9BF2-46014400A061}"/>
              </a:ext>
            </a:extLst>
          </p:cNvPr>
          <p:cNvSpPr txBox="1"/>
          <p:nvPr/>
        </p:nvSpPr>
        <p:spPr>
          <a:xfrm>
            <a:off x="2004834" y="3006936"/>
            <a:ext cx="324128" cy="461665"/>
          </a:xfrm>
          <a:prstGeom prst="rect">
            <a:avLst/>
          </a:prstGeom>
          <a:noFill/>
        </p:spPr>
        <p:txBody>
          <a:bodyPr wrap="none" rtlCol="0">
            <a:spAutoFit/>
          </a:bodyPr>
          <a:lstStyle/>
          <a:p>
            <a:r>
              <a:rPr lang="pl-PL" sz="2400" dirty="0"/>
              <a:t>y</a:t>
            </a:r>
          </a:p>
        </p:txBody>
      </p:sp>
      <p:sp>
        <p:nvSpPr>
          <p:cNvPr id="15" name="pole tekstowe 14">
            <a:extLst>
              <a:ext uri="{FF2B5EF4-FFF2-40B4-BE49-F238E27FC236}">
                <a16:creationId xmlns:a16="http://schemas.microsoft.com/office/drawing/2014/main" id="{0BE42093-66D8-4BD2-9623-5ADF92E18F1F}"/>
              </a:ext>
            </a:extLst>
          </p:cNvPr>
          <p:cNvSpPr txBox="1"/>
          <p:nvPr/>
        </p:nvSpPr>
        <p:spPr>
          <a:xfrm>
            <a:off x="3946418" y="1125699"/>
            <a:ext cx="306494" cy="461665"/>
          </a:xfrm>
          <a:prstGeom prst="rect">
            <a:avLst/>
          </a:prstGeom>
          <a:noFill/>
        </p:spPr>
        <p:txBody>
          <a:bodyPr wrap="none" rtlCol="0">
            <a:spAutoFit/>
          </a:bodyPr>
          <a:lstStyle/>
          <a:p>
            <a:r>
              <a:rPr lang="pl-PL" sz="2400" dirty="0"/>
              <a:t>z</a:t>
            </a:r>
          </a:p>
        </p:txBody>
      </p:sp>
      <p:sp>
        <p:nvSpPr>
          <p:cNvPr id="16" name="pole tekstowe 15">
            <a:extLst>
              <a:ext uri="{FF2B5EF4-FFF2-40B4-BE49-F238E27FC236}">
                <a16:creationId xmlns:a16="http://schemas.microsoft.com/office/drawing/2014/main" id="{3E50C6DE-1BEC-46AB-92D9-E28CFB599A2F}"/>
              </a:ext>
            </a:extLst>
          </p:cNvPr>
          <p:cNvSpPr txBox="1"/>
          <p:nvPr/>
        </p:nvSpPr>
        <p:spPr>
          <a:xfrm>
            <a:off x="2248564" y="4339065"/>
            <a:ext cx="317716" cy="461665"/>
          </a:xfrm>
          <a:prstGeom prst="rect">
            <a:avLst/>
          </a:prstGeom>
          <a:noFill/>
        </p:spPr>
        <p:txBody>
          <a:bodyPr wrap="none" rtlCol="0">
            <a:spAutoFit/>
          </a:bodyPr>
          <a:lstStyle/>
          <a:p>
            <a:r>
              <a:rPr lang="pl-PL" sz="2400" dirty="0"/>
              <a:t>x</a:t>
            </a:r>
          </a:p>
        </p:txBody>
      </p:sp>
      <p:sp>
        <p:nvSpPr>
          <p:cNvPr id="17" name="pole tekstowe 16">
            <a:extLst>
              <a:ext uri="{FF2B5EF4-FFF2-40B4-BE49-F238E27FC236}">
                <a16:creationId xmlns:a16="http://schemas.microsoft.com/office/drawing/2014/main" id="{A856C961-773A-4720-A255-092CAC4A42A2}"/>
              </a:ext>
            </a:extLst>
          </p:cNvPr>
          <p:cNvSpPr txBox="1"/>
          <p:nvPr/>
        </p:nvSpPr>
        <p:spPr>
          <a:xfrm>
            <a:off x="3994855" y="2101305"/>
            <a:ext cx="497252" cy="646331"/>
          </a:xfrm>
          <a:prstGeom prst="rect">
            <a:avLst/>
          </a:prstGeom>
          <a:noFill/>
        </p:spPr>
        <p:txBody>
          <a:bodyPr wrap="none" rtlCol="0">
            <a:spAutoFit/>
          </a:bodyPr>
          <a:lstStyle/>
          <a:p>
            <a:r>
              <a:rPr lang="pl-PL" sz="3600" b="1" dirty="0">
                <a:solidFill>
                  <a:srgbClr val="7030A0"/>
                </a:solidFill>
              </a:rPr>
              <a:t>O</a:t>
            </a:r>
          </a:p>
        </p:txBody>
      </p:sp>
      <p:sp>
        <p:nvSpPr>
          <p:cNvPr id="18" name="pole tekstowe 17">
            <a:extLst>
              <a:ext uri="{FF2B5EF4-FFF2-40B4-BE49-F238E27FC236}">
                <a16:creationId xmlns:a16="http://schemas.microsoft.com/office/drawing/2014/main" id="{8395EC30-4E20-477C-AA51-06F01197A1A5}"/>
              </a:ext>
            </a:extLst>
          </p:cNvPr>
          <p:cNvSpPr txBox="1"/>
          <p:nvPr/>
        </p:nvSpPr>
        <p:spPr>
          <a:xfrm>
            <a:off x="4001793" y="3030774"/>
            <a:ext cx="428322" cy="646331"/>
          </a:xfrm>
          <a:prstGeom prst="rect">
            <a:avLst/>
          </a:prstGeom>
          <a:noFill/>
        </p:spPr>
        <p:txBody>
          <a:bodyPr wrap="none" rtlCol="0">
            <a:spAutoFit/>
          </a:bodyPr>
          <a:lstStyle/>
          <a:p>
            <a:r>
              <a:rPr lang="pl-PL" sz="3600" b="1" dirty="0">
                <a:solidFill>
                  <a:srgbClr val="7030A0"/>
                </a:solidFill>
              </a:rPr>
              <a:t>C</a:t>
            </a:r>
          </a:p>
        </p:txBody>
      </p:sp>
      <p:sp>
        <p:nvSpPr>
          <p:cNvPr id="19" name="pole tekstowe 18">
            <a:extLst>
              <a:ext uri="{FF2B5EF4-FFF2-40B4-BE49-F238E27FC236}">
                <a16:creationId xmlns:a16="http://schemas.microsoft.com/office/drawing/2014/main" id="{7ECA0440-1F6F-4B1E-9A29-B6B681EFC4C8}"/>
              </a:ext>
            </a:extLst>
          </p:cNvPr>
          <p:cNvSpPr txBox="1"/>
          <p:nvPr/>
        </p:nvSpPr>
        <p:spPr>
          <a:xfrm>
            <a:off x="3085277" y="3656391"/>
            <a:ext cx="476412" cy="646331"/>
          </a:xfrm>
          <a:prstGeom prst="rect">
            <a:avLst/>
          </a:prstGeom>
          <a:noFill/>
        </p:spPr>
        <p:txBody>
          <a:bodyPr wrap="none" rtlCol="0">
            <a:spAutoFit/>
          </a:bodyPr>
          <a:lstStyle/>
          <a:p>
            <a:r>
              <a:rPr lang="pl-PL" sz="3600" b="1" dirty="0">
                <a:solidFill>
                  <a:srgbClr val="7030A0"/>
                </a:solidFill>
              </a:rPr>
              <a:t>H</a:t>
            </a:r>
          </a:p>
        </p:txBody>
      </p:sp>
      <p:sp>
        <p:nvSpPr>
          <p:cNvPr id="20" name="pole tekstowe 19">
            <a:extLst>
              <a:ext uri="{FF2B5EF4-FFF2-40B4-BE49-F238E27FC236}">
                <a16:creationId xmlns:a16="http://schemas.microsoft.com/office/drawing/2014/main" id="{99204470-2811-452A-B730-CA9746E8D725}"/>
              </a:ext>
            </a:extLst>
          </p:cNvPr>
          <p:cNvSpPr txBox="1"/>
          <p:nvPr/>
        </p:nvSpPr>
        <p:spPr>
          <a:xfrm>
            <a:off x="4890171" y="3654476"/>
            <a:ext cx="476412" cy="646331"/>
          </a:xfrm>
          <a:prstGeom prst="rect">
            <a:avLst/>
          </a:prstGeom>
          <a:noFill/>
        </p:spPr>
        <p:txBody>
          <a:bodyPr wrap="none" rtlCol="0">
            <a:spAutoFit/>
          </a:bodyPr>
          <a:lstStyle/>
          <a:p>
            <a:r>
              <a:rPr lang="pl-PL" sz="3600" b="1" dirty="0">
                <a:solidFill>
                  <a:srgbClr val="7030A0"/>
                </a:solidFill>
              </a:rPr>
              <a:t>H</a:t>
            </a:r>
          </a:p>
        </p:txBody>
      </p:sp>
      <p:cxnSp>
        <p:nvCxnSpPr>
          <p:cNvPr id="22" name="Łącznik prosty 21">
            <a:extLst>
              <a:ext uri="{FF2B5EF4-FFF2-40B4-BE49-F238E27FC236}">
                <a16:creationId xmlns:a16="http://schemas.microsoft.com/office/drawing/2014/main" id="{93FE83A2-8BB3-48A6-B9B3-6615482B5355}"/>
              </a:ext>
            </a:extLst>
          </p:cNvPr>
          <p:cNvCxnSpPr>
            <a:cxnSpLocks/>
          </p:cNvCxnSpPr>
          <p:nvPr/>
        </p:nvCxnSpPr>
        <p:spPr>
          <a:xfrm>
            <a:off x="4167454" y="2673084"/>
            <a:ext cx="0" cy="527186"/>
          </a:xfrm>
          <a:prstGeom prst="line">
            <a:avLst/>
          </a:prstGeom>
          <a:ln w="317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4" name="Łącznik prosty 23">
            <a:extLst>
              <a:ext uri="{FF2B5EF4-FFF2-40B4-BE49-F238E27FC236}">
                <a16:creationId xmlns:a16="http://schemas.microsoft.com/office/drawing/2014/main" id="{CDF00C7A-B3B0-443F-A56C-BEB5743AC298}"/>
              </a:ext>
            </a:extLst>
          </p:cNvPr>
          <p:cNvCxnSpPr>
            <a:cxnSpLocks/>
          </p:cNvCxnSpPr>
          <p:nvPr/>
        </p:nvCxnSpPr>
        <p:spPr>
          <a:xfrm>
            <a:off x="4286920" y="2673084"/>
            <a:ext cx="0" cy="527186"/>
          </a:xfrm>
          <a:prstGeom prst="line">
            <a:avLst/>
          </a:prstGeom>
          <a:ln w="317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5" name="Łącznik prosty 24">
            <a:extLst>
              <a:ext uri="{FF2B5EF4-FFF2-40B4-BE49-F238E27FC236}">
                <a16:creationId xmlns:a16="http://schemas.microsoft.com/office/drawing/2014/main" id="{4FFDBE0D-18CA-4856-A7C2-EE44A5FB416B}"/>
              </a:ext>
            </a:extLst>
          </p:cNvPr>
          <p:cNvCxnSpPr>
            <a:cxnSpLocks/>
          </p:cNvCxnSpPr>
          <p:nvPr/>
        </p:nvCxnSpPr>
        <p:spPr>
          <a:xfrm flipH="1">
            <a:off x="3493356" y="3497580"/>
            <a:ext cx="539433" cy="329647"/>
          </a:xfrm>
          <a:prstGeom prst="line">
            <a:avLst/>
          </a:prstGeom>
          <a:ln w="317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8" name="Łącznik prosty 27">
            <a:extLst>
              <a:ext uri="{FF2B5EF4-FFF2-40B4-BE49-F238E27FC236}">
                <a16:creationId xmlns:a16="http://schemas.microsoft.com/office/drawing/2014/main" id="{DB6E4226-F24D-4DE1-AC96-1B3625246C4E}"/>
              </a:ext>
            </a:extLst>
          </p:cNvPr>
          <p:cNvCxnSpPr>
            <a:cxnSpLocks/>
          </p:cNvCxnSpPr>
          <p:nvPr/>
        </p:nvCxnSpPr>
        <p:spPr>
          <a:xfrm>
            <a:off x="4475082" y="3512281"/>
            <a:ext cx="653295" cy="241195"/>
          </a:xfrm>
          <a:prstGeom prst="line">
            <a:avLst/>
          </a:prstGeom>
          <a:ln w="31750">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6982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Łącznik prosty ze strzałką 2">
            <a:extLst>
              <a:ext uri="{FF2B5EF4-FFF2-40B4-BE49-F238E27FC236}">
                <a16:creationId xmlns:a16="http://schemas.microsoft.com/office/drawing/2014/main" id="{A4FDB52A-57A5-48EA-A53A-5294ADB16C83}"/>
              </a:ext>
            </a:extLst>
          </p:cNvPr>
          <p:cNvCxnSpPr/>
          <p:nvPr/>
        </p:nvCxnSpPr>
        <p:spPr>
          <a:xfrm>
            <a:off x="2226365" y="3429000"/>
            <a:ext cx="433346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Łącznik prosty ze strzałką 4">
            <a:extLst>
              <a:ext uri="{FF2B5EF4-FFF2-40B4-BE49-F238E27FC236}">
                <a16:creationId xmlns:a16="http://schemas.microsoft.com/office/drawing/2014/main" id="{EDB65565-2FA0-4A81-B629-222C2C3B2111}"/>
              </a:ext>
            </a:extLst>
          </p:cNvPr>
          <p:cNvCxnSpPr/>
          <p:nvPr/>
        </p:nvCxnSpPr>
        <p:spPr>
          <a:xfrm flipV="1">
            <a:off x="4320209" y="1404730"/>
            <a:ext cx="0" cy="388288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Łącznik prosty ze strzałką 8">
            <a:extLst>
              <a:ext uri="{FF2B5EF4-FFF2-40B4-BE49-F238E27FC236}">
                <a16:creationId xmlns:a16="http://schemas.microsoft.com/office/drawing/2014/main" id="{888182C8-9D02-45B4-9C2B-5BF843850AB2}"/>
              </a:ext>
            </a:extLst>
          </p:cNvPr>
          <p:cNvCxnSpPr>
            <a:cxnSpLocks/>
          </p:cNvCxnSpPr>
          <p:nvPr/>
        </p:nvCxnSpPr>
        <p:spPr>
          <a:xfrm flipH="1">
            <a:off x="2583180" y="2423160"/>
            <a:ext cx="3291840" cy="214884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pole tekstowe 13">
            <a:extLst>
              <a:ext uri="{FF2B5EF4-FFF2-40B4-BE49-F238E27FC236}">
                <a16:creationId xmlns:a16="http://schemas.microsoft.com/office/drawing/2014/main" id="{883644A2-05A1-4892-9BF2-46014400A061}"/>
              </a:ext>
            </a:extLst>
          </p:cNvPr>
          <p:cNvSpPr txBox="1"/>
          <p:nvPr/>
        </p:nvSpPr>
        <p:spPr>
          <a:xfrm>
            <a:off x="2004834" y="3006936"/>
            <a:ext cx="324128" cy="461665"/>
          </a:xfrm>
          <a:prstGeom prst="rect">
            <a:avLst/>
          </a:prstGeom>
          <a:noFill/>
        </p:spPr>
        <p:txBody>
          <a:bodyPr wrap="none" rtlCol="0">
            <a:spAutoFit/>
          </a:bodyPr>
          <a:lstStyle/>
          <a:p>
            <a:r>
              <a:rPr lang="pl-PL" sz="2400" dirty="0"/>
              <a:t>y</a:t>
            </a:r>
          </a:p>
        </p:txBody>
      </p:sp>
      <p:sp>
        <p:nvSpPr>
          <p:cNvPr id="15" name="pole tekstowe 14">
            <a:extLst>
              <a:ext uri="{FF2B5EF4-FFF2-40B4-BE49-F238E27FC236}">
                <a16:creationId xmlns:a16="http://schemas.microsoft.com/office/drawing/2014/main" id="{0BE42093-66D8-4BD2-9623-5ADF92E18F1F}"/>
              </a:ext>
            </a:extLst>
          </p:cNvPr>
          <p:cNvSpPr txBox="1"/>
          <p:nvPr/>
        </p:nvSpPr>
        <p:spPr>
          <a:xfrm>
            <a:off x="3946418" y="1125699"/>
            <a:ext cx="306494" cy="461665"/>
          </a:xfrm>
          <a:prstGeom prst="rect">
            <a:avLst/>
          </a:prstGeom>
          <a:noFill/>
        </p:spPr>
        <p:txBody>
          <a:bodyPr wrap="none" rtlCol="0">
            <a:spAutoFit/>
          </a:bodyPr>
          <a:lstStyle/>
          <a:p>
            <a:r>
              <a:rPr lang="pl-PL" sz="2400" dirty="0"/>
              <a:t>z</a:t>
            </a:r>
          </a:p>
        </p:txBody>
      </p:sp>
      <p:sp>
        <p:nvSpPr>
          <p:cNvPr id="16" name="pole tekstowe 15">
            <a:extLst>
              <a:ext uri="{FF2B5EF4-FFF2-40B4-BE49-F238E27FC236}">
                <a16:creationId xmlns:a16="http://schemas.microsoft.com/office/drawing/2014/main" id="{3E50C6DE-1BEC-46AB-92D9-E28CFB599A2F}"/>
              </a:ext>
            </a:extLst>
          </p:cNvPr>
          <p:cNvSpPr txBox="1"/>
          <p:nvPr/>
        </p:nvSpPr>
        <p:spPr>
          <a:xfrm>
            <a:off x="2248564" y="4339065"/>
            <a:ext cx="317716" cy="461665"/>
          </a:xfrm>
          <a:prstGeom prst="rect">
            <a:avLst/>
          </a:prstGeom>
          <a:noFill/>
        </p:spPr>
        <p:txBody>
          <a:bodyPr wrap="none" rtlCol="0">
            <a:spAutoFit/>
          </a:bodyPr>
          <a:lstStyle/>
          <a:p>
            <a:r>
              <a:rPr lang="pl-PL" sz="2400" dirty="0"/>
              <a:t>x</a:t>
            </a:r>
          </a:p>
        </p:txBody>
      </p:sp>
      <p:sp>
        <p:nvSpPr>
          <p:cNvPr id="17" name="pole tekstowe 16">
            <a:extLst>
              <a:ext uri="{FF2B5EF4-FFF2-40B4-BE49-F238E27FC236}">
                <a16:creationId xmlns:a16="http://schemas.microsoft.com/office/drawing/2014/main" id="{A856C961-773A-4720-A255-092CAC4A42A2}"/>
              </a:ext>
            </a:extLst>
          </p:cNvPr>
          <p:cNvSpPr txBox="1"/>
          <p:nvPr/>
        </p:nvSpPr>
        <p:spPr>
          <a:xfrm>
            <a:off x="3994855" y="2101305"/>
            <a:ext cx="497252" cy="646331"/>
          </a:xfrm>
          <a:prstGeom prst="rect">
            <a:avLst/>
          </a:prstGeom>
          <a:noFill/>
        </p:spPr>
        <p:txBody>
          <a:bodyPr wrap="none" rtlCol="0">
            <a:spAutoFit/>
          </a:bodyPr>
          <a:lstStyle/>
          <a:p>
            <a:r>
              <a:rPr lang="pl-PL" sz="3600" b="1" dirty="0">
                <a:solidFill>
                  <a:srgbClr val="7030A0"/>
                </a:solidFill>
              </a:rPr>
              <a:t>O</a:t>
            </a:r>
          </a:p>
        </p:txBody>
      </p:sp>
      <p:sp>
        <p:nvSpPr>
          <p:cNvPr id="18" name="pole tekstowe 17">
            <a:extLst>
              <a:ext uri="{FF2B5EF4-FFF2-40B4-BE49-F238E27FC236}">
                <a16:creationId xmlns:a16="http://schemas.microsoft.com/office/drawing/2014/main" id="{8395EC30-4E20-477C-AA51-06F01197A1A5}"/>
              </a:ext>
            </a:extLst>
          </p:cNvPr>
          <p:cNvSpPr txBox="1"/>
          <p:nvPr/>
        </p:nvSpPr>
        <p:spPr>
          <a:xfrm>
            <a:off x="4001793" y="3030774"/>
            <a:ext cx="428322" cy="646331"/>
          </a:xfrm>
          <a:prstGeom prst="rect">
            <a:avLst/>
          </a:prstGeom>
          <a:noFill/>
        </p:spPr>
        <p:txBody>
          <a:bodyPr wrap="none" rtlCol="0">
            <a:spAutoFit/>
          </a:bodyPr>
          <a:lstStyle/>
          <a:p>
            <a:r>
              <a:rPr lang="pl-PL" sz="3600" b="1" dirty="0">
                <a:solidFill>
                  <a:srgbClr val="7030A0"/>
                </a:solidFill>
              </a:rPr>
              <a:t>C</a:t>
            </a:r>
          </a:p>
        </p:txBody>
      </p:sp>
      <p:sp>
        <p:nvSpPr>
          <p:cNvPr id="19" name="pole tekstowe 18">
            <a:extLst>
              <a:ext uri="{FF2B5EF4-FFF2-40B4-BE49-F238E27FC236}">
                <a16:creationId xmlns:a16="http://schemas.microsoft.com/office/drawing/2014/main" id="{7ECA0440-1F6F-4B1E-9A29-B6B681EFC4C8}"/>
              </a:ext>
            </a:extLst>
          </p:cNvPr>
          <p:cNvSpPr txBox="1"/>
          <p:nvPr/>
        </p:nvSpPr>
        <p:spPr>
          <a:xfrm>
            <a:off x="3085277" y="3656391"/>
            <a:ext cx="476412" cy="646331"/>
          </a:xfrm>
          <a:prstGeom prst="rect">
            <a:avLst/>
          </a:prstGeom>
          <a:noFill/>
        </p:spPr>
        <p:txBody>
          <a:bodyPr wrap="none" rtlCol="0">
            <a:spAutoFit/>
          </a:bodyPr>
          <a:lstStyle/>
          <a:p>
            <a:r>
              <a:rPr lang="pl-PL" sz="3600" b="1" dirty="0">
                <a:solidFill>
                  <a:srgbClr val="7030A0"/>
                </a:solidFill>
              </a:rPr>
              <a:t>H</a:t>
            </a:r>
          </a:p>
        </p:txBody>
      </p:sp>
      <p:sp>
        <p:nvSpPr>
          <p:cNvPr id="20" name="pole tekstowe 19">
            <a:extLst>
              <a:ext uri="{FF2B5EF4-FFF2-40B4-BE49-F238E27FC236}">
                <a16:creationId xmlns:a16="http://schemas.microsoft.com/office/drawing/2014/main" id="{99204470-2811-452A-B730-CA9746E8D725}"/>
              </a:ext>
            </a:extLst>
          </p:cNvPr>
          <p:cNvSpPr txBox="1"/>
          <p:nvPr/>
        </p:nvSpPr>
        <p:spPr>
          <a:xfrm>
            <a:off x="4890171" y="3654476"/>
            <a:ext cx="476412" cy="646331"/>
          </a:xfrm>
          <a:prstGeom prst="rect">
            <a:avLst/>
          </a:prstGeom>
          <a:noFill/>
        </p:spPr>
        <p:txBody>
          <a:bodyPr wrap="none" rtlCol="0">
            <a:spAutoFit/>
          </a:bodyPr>
          <a:lstStyle/>
          <a:p>
            <a:r>
              <a:rPr lang="pl-PL" sz="3600" b="1" dirty="0">
                <a:solidFill>
                  <a:srgbClr val="7030A0"/>
                </a:solidFill>
              </a:rPr>
              <a:t>H</a:t>
            </a:r>
          </a:p>
        </p:txBody>
      </p:sp>
      <p:cxnSp>
        <p:nvCxnSpPr>
          <p:cNvPr id="22" name="Łącznik prosty 21">
            <a:extLst>
              <a:ext uri="{FF2B5EF4-FFF2-40B4-BE49-F238E27FC236}">
                <a16:creationId xmlns:a16="http://schemas.microsoft.com/office/drawing/2014/main" id="{93FE83A2-8BB3-48A6-B9B3-6615482B5355}"/>
              </a:ext>
            </a:extLst>
          </p:cNvPr>
          <p:cNvCxnSpPr>
            <a:cxnSpLocks/>
          </p:cNvCxnSpPr>
          <p:nvPr/>
        </p:nvCxnSpPr>
        <p:spPr>
          <a:xfrm>
            <a:off x="4167454" y="2673084"/>
            <a:ext cx="0" cy="527186"/>
          </a:xfrm>
          <a:prstGeom prst="line">
            <a:avLst/>
          </a:prstGeom>
          <a:ln w="317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4" name="Łącznik prosty 23">
            <a:extLst>
              <a:ext uri="{FF2B5EF4-FFF2-40B4-BE49-F238E27FC236}">
                <a16:creationId xmlns:a16="http://schemas.microsoft.com/office/drawing/2014/main" id="{CDF00C7A-B3B0-443F-A56C-BEB5743AC298}"/>
              </a:ext>
            </a:extLst>
          </p:cNvPr>
          <p:cNvCxnSpPr>
            <a:cxnSpLocks/>
          </p:cNvCxnSpPr>
          <p:nvPr/>
        </p:nvCxnSpPr>
        <p:spPr>
          <a:xfrm>
            <a:off x="4286920" y="2673084"/>
            <a:ext cx="0" cy="527186"/>
          </a:xfrm>
          <a:prstGeom prst="line">
            <a:avLst/>
          </a:prstGeom>
          <a:ln w="317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5" name="Łącznik prosty 24">
            <a:extLst>
              <a:ext uri="{FF2B5EF4-FFF2-40B4-BE49-F238E27FC236}">
                <a16:creationId xmlns:a16="http://schemas.microsoft.com/office/drawing/2014/main" id="{4FFDBE0D-18CA-4856-A7C2-EE44A5FB416B}"/>
              </a:ext>
            </a:extLst>
          </p:cNvPr>
          <p:cNvCxnSpPr>
            <a:cxnSpLocks/>
          </p:cNvCxnSpPr>
          <p:nvPr/>
        </p:nvCxnSpPr>
        <p:spPr>
          <a:xfrm flipH="1">
            <a:off x="3493356" y="3497580"/>
            <a:ext cx="539433" cy="329647"/>
          </a:xfrm>
          <a:prstGeom prst="line">
            <a:avLst/>
          </a:prstGeom>
          <a:ln w="317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8" name="Łącznik prosty 27">
            <a:extLst>
              <a:ext uri="{FF2B5EF4-FFF2-40B4-BE49-F238E27FC236}">
                <a16:creationId xmlns:a16="http://schemas.microsoft.com/office/drawing/2014/main" id="{DB6E4226-F24D-4DE1-AC96-1B3625246C4E}"/>
              </a:ext>
            </a:extLst>
          </p:cNvPr>
          <p:cNvCxnSpPr>
            <a:cxnSpLocks/>
          </p:cNvCxnSpPr>
          <p:nvPr/>
        </p:nvCxnSpPr>
        <p:spPr>
          <a:xfrm>
            <a:off x="4475082" y="3512281"/>
            <a:ext cx="653295" cy="241195"/>
          </a:xfrm>
          <a:prstGeom prst="line">
            <a:avLst/>
          </a:prstGeom>
          <a:ln w="31750">
            <a:solidFill>
              <a:srgbClr val="7030A0"/>
            </a:solidFill>
          </a:ln>
        </p:spPr>
        <p:style>
          <a:lnRef idx="1">
            <a:schemeClr val="accent1"/>
          </a:lnRef>
          <a:fillRef idx="0">
            <a:schemeClr val="accent1"/>
          </a:fillRef>
          <a:effectRef idx="0">
            <a:schemeClr val="accent1"/>
          </a:effectRef>
          <a:fontRef idx="minor">
            <a:schemeClr val="tx1"/>
          </a:fontRef>
        </p:style>
      </p:cxnSp>
      <p:pic>
        <p:nvPicPr>
          <p:cNvPr id="2" name="Obraz 1">
            <a:extLst>
              <a:ext uri="{FF2B5EF4-FFF2-40B4-BE49-F238E27FC236}">
                <a16:creationId xmlns:a16="http://schemas.microsoft.com/office/drawing/2014/main" id="{39981CE2-02CF-4DFF-A1CB-1EC0B34DB112}"/>
              </a:ext>
            </a:extLst>
          </p:cNvPr>
          <p:cNvPicPr>
            <a:picLocks noChangeAspect="1"/>
          </p:cNvPicPr>
          <p:nvPr/>
        </p:nvPicPr>
        <p:blipFill>
          <a:blip r:embed="rId2"/>
          <a:stretch>
            <a:fillRect/>
          </a:stretch>
        </p:blipFill>
        <p:spPr>
          <a:xfrm>
            <a:off x="27713" y="24481"/>
            <a:ext cx="2363896" cy="1754892"/>
          </a:xfrm>
          <a:prstGeom prst="rect">
            <a:avLst/>
          </a:prstGeom>
        </p:spPr>
      </p:pic>
      <p:pic>
        <p:nvPicPr>
          <p:cNvPr id="4" name="Obraz 3">
            <a:extLst>
              <a:ext uri="{FF2B5EF4-FFF2-40B4-BE49-F238E27FC236}">
                <a16:creationId xmlns:a16="http://schemas.microsoft.com/office/drawing/2014/main" id="{A5394F32-2C88-4C2B-A8C4-ACDD54E9FA01}"/>
              </a:ext>
            </a:extLst>
          </p:cNvPr>
          <p:cNvPicPr>
            <a:picLocks noChangeAspect="1"/>
          </p:cNvPicPr>
          <p:nvPr/>
        </p:nvPicPr>
        <p:blipFill>
          <a:blip r:embed="rId3"/>
          <a:stretch>
            <a:fillRect/>
          </a:stretch>
        </p:blipFill>
        <p:spPr>
          <a:xfrm>
            <a:off x="6635705" y="1495159"/>
            <a:ext cx="5461908" cy="2372098"/>
          </a:xfrm>
          <a:prstGeom prst="rect">
            <a:avLst/>
          </a:prstGeom>
        </p:spPr>
      </p:pic>
      <p:sp>
        <p:nvSpPr>
          <p:cNvPr id="6" name="Prostokąt 5">
            <a:extLst>
              <a:ext uri="{FF2B5EF4-FFF2-40B4-BE49-F238E27FC236}">
                <a16:creationId xmlns:a16="http://schemas.microsoft.com/office/drawing/2014/main" id="{55B00280-57F8-498C-A3E5-0663CD9652E9}"/>
              </a:ext>
            </a:extLst>
          </p:cNvPr>
          <p:cNvSpPr/>
          <p:nvPr/>
        </p:nvSpPr>
        <p:spPr>
          <a:xfrm>
            <a:off x="10988297" y="2014778"/>
            <a:ext cx="929899" cy="748356"/>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8" name="Łącznik prosty ze strzałką 7">
            <a:extLst>
              <a:ext uri="{FF2B5EF4-FFF2-40B4-BE49-F238E27FC236}">
                <a16:creationId xmlns:a16="http://schemas.microsoft.com/office/drawing/2014/main" id="{F988A19F-8AEC-4A99-B815-86748F1990C4}"/>
              </a:ext>
            </a:extLst>
          </p:cNvPr>
          <p:cNvCxnSpPr>
            <a:cxnSpLocks/>
          </p:cNvCxnSpPr>
          <p:nvPr/>
        </p:nvCxnSpPr>
        <p:spPr>
          <a:xfrm flipV="1">
            <a:off x="4416957" y="2763134"/>
            <a:ext cx="0" cy="653369"/>
          </a:xfrm>
          <a:prstGeom prst="straightConnector1">
            <a:avLst/>
          </a:prstGeom>
          <a:ln w="698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Łącznik prosty ze strzałką 39">
            <a:extLst>
              <a:ext uri="{FF2B5EF4-FFF2-40B4-BE49-F238E27FC236}">
                <a16:creationId xmlns:a16="http://schemas.microsoft.com/office/drawing/2014/main" id="{D432CE81-22AB-48F0-A0E9-0B70D4DD4E8A}"/>
              </a:ext>
            </a:extLst>
          </p:cNvPr>
          <p:cNvCxnSpPr>
            <a:cxnSpLocks/>
          </p:cNvCxnSpPr>
          <p:nvPr/>
        </p:nvCxnSpPr>
        <p:spPr>
          <a:xfrm>
            <a:off x="4032703" y="2283939"/>
            <a:ext cx="15286" cy="652738"/>
          </a:xfrm>
          <a:prstGeom prst="straightConnector1">
            <a:avLst/>
          </a:prstGeom>
          <a:ln w="698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54413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Łącznik prosty ze strzałką 2">
            <a:extLst>
              <a:ext uri="{FF2B5EF4-FFF2-40B4-BE49-F238E27FC236}">
                <a16:creationId xmlns:a16="http://schemas.microsoft.com/office/drawing/2014/main" id="{A4FDB52A-57A5-48EA-A53A-5294ADB16C83}"/>
              </a:ext>
            </a:extLst>
          </p:cNvPr>
          <p:cNvCxnSpPr/>
          <p:nvPr/>
        </p:nvCxnSpPr>
        <p:spPr>
          <a:xfrm>
            <a:off x="2226365" y="3429000"/>
            <a:ext cx="433346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Łącznik prosty ze strzałką 4">
            <a:extLst>
              <a:ext uri="{FF2B5EF4-FFF2-40B4-BE49-F238E27FC236}">
                <a16:creationId xmlns:a16="http://schemas.microsoft.com/office/drawing/2014/main" id="{EDB65565-2FA0-4A81-B629-222C2C3B2111}"/>
              </a:ext>
            </a:extLst>
          </p:cNvPr>
          <p:cNvCxnSpPr/>
          <p:nvPr/>
        </p:nvCxnSpPr>
        <p:spPr>
          <a:xfrm flipV="1">
            <a:off x="4320209" y="1404730"/>
            <a:ext cx="0" cy="388288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Łącznik prosty ze strzałką 8">
            <a:extLst>
              <a:ext uri="{FF2B5EF4-FFF2-40B4-BE49-F238E27FC236}">
                <a16:creationId xmlns:a16="http://schemas.microsoft.com/office/drawing/2014/main" id="{888182C8-9D02-45B4-9C2B-5BF843850AB2}"/>
              </a:ext>
            </a:extLst>
          </p:cNvPr>
          <p:cNvCxnSpPr>
            <a:cxnSpLocks/>
          </p:cNvCxnSpPr>
          <p:nvPr/>
        </p:nvCxnSpPr>
        <p:spPr>
          <a:xfrm flipH="1">
            <a:off x="2583180" y="2423160"/>
            <a:ext cx="3291840" cy="214884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pole tekstowe 13">
            <a:extLst>
              <a:ext uri="{FF2B5EF4-FFF2-40B4-BE49-F238E27FC236}">
                <a16:creationId xmlns:a16="http://schemas.microsoft.com/office/drawing/2014/main" id="{883644A2-05A1-4892-9BF2-46014400A061}"/>
              </a:ext>
            </a:extLst>
          </p:cNvPr>
          <p:cNvSpPr txBox="1"/>
          <p:nvPr/>
        </p:nvSpPr>
        <p:spPr>
          <a:xfrm>
            <a:off x="2004834" y="3006936"/>
            <a:ext cx="324128" cy="461665"/>
          </a:xfrm>
          <a:prstGeom prst="rect">
            <a:avLst/>
          </a:prstGeom>
          <a:noFill/>
        </p:spPr>
        <p:txBody>
          <a:bodyPr wrap="none" rtlCol="0">
            <a:spAutoFit/>
          </a:bodyPr>
          <a:lstStyle/>
          <a:p>
            <a:r>
              <a:rPr lang="pl-PL" sz="2400" dirty="0"/>
              <a:t>y</a:t>
            </a:r>
          </a:p>
        </p:txBody>
      </p:sp>
      <p:sp>
        <p:nvSpPr>
          <p:cNvPr id="15" name="pole tekstowe 14">
            <a:extLst>
              <a:ext uri="{FF2B5EF4-FFF2-40B4-BE49-F238E27FC236}">
                <a16:creationId xmlns:a16="http://schemas.microsoft.com/office/drawing/2014/main" id="{0BE42093-66D8-4BD2-9623-5ADF92E18F1F}"/>
              </a:ext>
            </a:extLst>
          </p:cNvPr>
          <p:cNvSpPr txBox="1"/>
          <p:nvPr/>
        </p:nvSpPr>
        <p:spPr>
          <a:xfrm>
            <a:off x="3946418" y="1125699"/>
            <a:ext cx="306494" cy="461665"/>
          </a:xfrm>
          <a:prstGeom prst="rect">
            <a:avLst/>
          </a:prstGeom>
          <a:noFill/>
        </p:spPr>
        <p:txBody>
          <a:bodyPr wrap="none" rtlCol="0">
            <a:spAutoFit/>
          </a:bodyPr>
          <a:lstStyle/>
          <a:p>
            <a:r>
              <a:rPr lang="pl-PL" sz="2400" dirty="0"/>
              <a:t>z</a:t>
            </a:r>
          </a:p>
        </p:txBody>
      </p:sp>
      <p:sp>
        <p:nvSpPr>
          <p:cNvPr id="16" name="pole tekstowe 15">
            <a:extLst>
              <a:ext uri="{FF2B5EF4-FFF2-40B4-BE49-F238E27FC236}">
                <a16:creationId xmlns:a16="http://schemas.microsoft.com/office/drawing/2014/main" id="{3E50C6DE-1BEC-46AB-92D9-E28CFB599A2F}"/>
              </a:ext>
            </a:extLst>
          </p:cNvPr>
          <p:cNvSpPr txBox="1"/>
          <p:nvPr/>
        </p:nvSpPr>
        <p:spPr>
          <a:xfrm>
            <a:off x="2248564" y="4339065"/>
            <a:ext cx="317716" cy="461665"/>
          </a:xfrm>
          <a:prstGeom prst="rect">
            <a:avLst/>
          </a:prstGeom>
          <a:noFill/>
        </p:spPr>
        <p:txBody>
          <a:bodyPr wrap="none" rtlCol="0">
            <a:spAutoFit/>
          </a:bodyPr>
          <a:lstStyle/>
          <a:p>
            <a:r>
              <a:rPr lang="pl-PL" sz="2400" dirty="0"/>
              <a:t>x</a:t>
            </a:r>
          </a:p>
        </p:txBody>
      </p:sp>
      <p:sp>
        <p:nvSpPr>
          <p:cNvPr id="17" name="pole tekstowe 16">
            <a:extLst>
              <a:ext uri="{FF2B5EF4-FFF2-40B4-BE49-F238E27FC236}">
                <a16:creationId xmlns:a16="http://schemas.microsoft.com/office/drawing/2014/main" id="{A856C961-773A-4720-A255-092CAC4A42A2}"/>
              </a:ext>
            </a:extLst>
          </p:cNvPr>
          <p:cNvSpPr txBox="1"/>
          <p:nvPr/>
        </p:nvSpPr>
        <p:spPr>
          <a:xfrm>
            <a:off x="3994855" y="2101305"/>
            <a:ext cx="497252" cy="646331"/>
          </a:xfrm>
          <a:prstGeom prst="rect">
            <a:avLst/>
          </a:prstGeom>
          <a:noFill/>
        </p:spPr>
        <p:txBody>
          <a:bodyPr wrap="none" rtlCol="0">
            <a:spAutoFit/>
          </a:bodyPr>
          <a:lstStyle/>
          <a:p>
            <a:r>
              <a:rPr lang="pl-PL" sz="3600" b="1" dirty="0">
                <a:solidFill>
                  <a:srgbClr val="7030A0"/>
                </a:solidFill>
              </a:rPr>
              <a:t>O</a:t>
            </a:r>
          </a:p>
        </p:txBody>
      </p:sp>
      <p:sp>
        <p:nvSpPr>
          <p:cNvPr id="18" name="pole tekstowe 17">
            <a:extLst>
              <a:ext uri="{FF2B5EF4-FFF2-40B4-BE49-F238E27FC236}">
                <a16:creationId xmlns:a16="http://schemas.microsoft.com/office/drawing/2014/main" id="{8395EC30-4E20-477C-AA51-06F01197A1A5}"/>
              </a:ext>
            </a:extLst>
          </p:cNvPr>
          <p:cNvSpPr txBox="1"/>
          <p:nvPr/>
        </p:nvSpPr>
        <p:spPr>
          <a:xfrm>
            <a:off x="4001793" y="3030774"/>
            <a:ext cx="428322" cy="646331"/>
          </a:xfrm>
          <a:prstGeom prst="rect">
            <a:avLst/>
          </a:prstGeom>
          <a:noFill/>
        </p:spPr>
        <p:txBody>
          <a:bodyPr wrap="none" rtlCol="0">
            <a:spAutoFit/>
          </a:bodyPr>
          <a:lstStyle/>
          <a:p>
            <a:r>
              <a:rPr lang="pl-PL" sz="3600" b="1" dirty="0">
                <a:solidFill>
                  <a:srgbClr val="7030A0"/>
                </a:solidFill>
              </a:rPr>
              <a:t>C</a:t>
            </a:r>
          </a:p>
        </p:txBody>
      </p:sp>
      <p:sp>
        <p:nvSpPr>
          <p:cNvPr id="19" name="pole tekstowe 18">
            <a:extLst>
              <a:ext uri="{FF2B5EF4-FFF2-40B4-BE49-F238E27FC236}">
                <a16:creationId xmlns:a16="http://schemas.microsoft.com/office/drawing/2014/main" id="{7ECA0440-1F6F-4B1E-9A29-B6B681EFC4C8}"/>
              </a:ext>
            </a:extLst>
          </p:cNvPr>
          <p:cNvSpPr txBox="1"/>
          <p:nvPr/>
        </p:nvSpPr>
        <p:spPr>
          <a:xfrm>
            <a:off x="3085277" y="3656391"/>
            <a:ext cx="476412" cy="646331"/>
          </a:xfrm>
          <a:prstGeom prst="rect">
            <a:avLst/>
          </a:prstGeom>
          <a:noFill/>
        </p:spPr>
        <p:txBody>
          <a:bodyPr wrap="none" rtlCol="0">
            <a:spAutoFit/>
          </a:bodyPr>
          <a:lstStyle/>
          <a:p>
            <a:r>
              <a:rPr lang="pl-PL" sz="3600" b="1" dirty="0">
                <a:solidFill>
                  <a:srgbClr val="7030A0"/>
                </a:solidFill>
              </a:rPr>
              <a:t>H</a:t>
            </a:r>
          </a:p>
        </p:txBody>
      </p:sp>
      <p:sp>
        <p:nvSpPr>
          <p:cNvPr id="20" name="pole tekstowe 19">
            <a:extLst>
              <a:ext uri="{FF2B5EF4-FFF2-40B4-BE49-F238E27FC236}">
                <a16:creationId xmlns:a16="http://schemas.microsoft.com/office/drawing/2014/main" id="{99204470-2811-452A-B730-CA9746E8D725}"/>
              </a:ext>
            </a:extLst>
          </p:cNvPr>
          <p:cNvSpPr txBox="1"/>
          <p:nvPr/>
        </p:nvSpPr>
        <p:spPr>
          <a:xfrm>
            <a:off x="4890171" y="3654476"/>
            <a:ext cx="476412" cy="646331"/>
          </a:xfrm>
          <a:prstGeom prst="rect">
            <a:avLst/>
          </a:prstGeom>
          <a:noFill/>
        </p:spPr>
        <p:txBody>
          <a:bodyPr wrap="none" rtlCol="0">
            <a:spAutoFit/>
          </a:bodyPr>
          <a:lstStyle/>
          <a:p>
            <a:r>
              <a:rPr lang="pl-PL" sz="3600" b="1" dirty="0">
                <a:solidFill>
                  <a:srgbClr val="7030A0"/>
                </a:solidFill>
              </a:rPr>
              <a:t>H</a:t>
            </a:r>
          </a:p>
        </p:txBody>
      </p:sp>
      <p:cxnSp>
        <p:nvCxnSpPr>
          <p:cNvPr id="22" name="Łącznik prosty 21">
            <a:extLst>
              <a:ext uri="{FF2B5EF4-FFF2-40B4-BE49-F238E27FC236}">
                <a16:creationId xmlns:a16="http://schemas.microsoft.com/office/drawing/2014/main" id="{93FE83A2-8BB3-48A6-B9B3-6615482B5355}"/>
              </a:ext>
            </a:extLst>
          </p:cNvPr>
          <p:cNvCxnSpPr>
            <a:cxnSpLocks/>
          </p:cNvCxnSpPr>
          <p:nvPr/>
        </p:nvCxnSpPr>
        <p:spPr>
          <a:xfrm>
            <a:off x="4167454" y="2673084"/>
            <a:ext cx="0" cy="527186"/>
          </a:xfrm>
          <a:prstGeom prst="line">
            <a:avLst/>
          </a:prstGeom>
          <a:ln w="317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4" name="Łącznik prosty 23">
            <a:extLst>
              <a:ext uri="{FF2B5EF4-FFF2-40B4-BE49-F238E27FC236}">
                <a16:creationId xmlns:a16="http://schemas.microsoft.com/office/drawing/2014/main" id="{CDF00C7A-B3B0-443F-A56C-BEB5743AC298}"/>
              </a:ext>
            </a:extLst>
          </p:cNvPr>
          <p:cNvCxnSpPr>
            <a:cxnSpLocks/>
          </p:cNvCxnSpPr>
          <p:nvPr/>
        </p:nvCxnSpPr>
        <p:spPr>
          <a:xfrm>
            <a:off x="4286920" y="2673084"/>
            <a:ext cx="0" cy="527186"/>
          </a:xfrm>
          <a:prstGeom prst="line">
            <a:avLst/>
          </a:prstGeom>
          <a:ln w="317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5" name="Łącznik prosty 24">
            <a:extLst>
              <a:ext uri="{FF2B5EF4-FFF2-40B4-BE49-F238E27FC236}">
                <a16:creationId xmlns:a16="http://schemas.microsoft.com/office/drawing/2014/main" id="{4FFDBE0D-18CA-4856-A7C2-EE44A5FB416B}"/>
              </a:ext>
            </a:extLst>
          </p:cNvPr>
          <p:cNvCxnSpPr>
            <a:cxnSpLocks/>
          </p:cNvCxnSpPr>
          <p:nvPr/>
        </p:nvCxnSpPr>
        <p:spPr>
          <a:xfrm flipH="1">
            <a:off x="3493356" y="3497580"/>
            <a:ext cx="539433" cy="329647"/>
          </a:xfrm>
          <a:prstGeom prst="line">
            <a:avLst/>
          </a:prstGeom>
          <a:ln w="317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8" name="Łącznik prosty 27">
            <a:extLst>
              <a:ext uri="{FF2B5EF4-FFF2-40B4-BE49-F238E27FC236}">
                <a16:creationId xmlns:a16="http://schemas.microsoft.com/office/drawing/2014/main" id="{DB6E4226-F24D-4DE1-AC96-1B3625246C4E}"/>
              </a:ext>
            </a:extLst>
          </p:cNvPr>
          <p:cNvCxnSpPr>
            <a:cxnSpLocks/>
          </p:cNvCxnSpPr>
          <p:nvPr/>
        </p:nvCxnSpPr>
        <p:spPr>
          <a:xfrm>
            <a:off x="4475082" y="3512281"/>
            <a:ext cx="653295" cy="241195"/>
          </a:xfrm>
          <a:prstGeom prst="line">
            <a:avLst/>
          </a:prstGeom>
          <a:ln w="31750">
            <a:solidFill>
              <a:srgbClr val="7030A0"/>
            </a:solidFill>
          </a:ln>
        </p:spPr>
        <p:style>
          <a:lnRef idx="1">
            <a:schemeClr val="accent1"/>
          </a:lnRef>
          <a:fillRef idx="0">
            <a:schemeClr val="accent1"/>
          </a:fillRef>
          <a:effectRef idx="0">
            <a:schemeClr val="accent1"/>
          </a:effectRef>
          <a:fontRef idx="minor">
            <a:schemeClr val="tx1"/>
          </a:fontRef>
        </p:style>
      </p:cxnSp>
      <p:pic>
        <p:nvPicPr>
          <p:cNvPr id="2" name="Obraz 1">
            <a:extLst>
              <a:ext uri="{FF2B5EF4-FFF2-40B4-BE49-F238E27FC236}">
                <a16:creationId xmlns:a16="http://schemas.microsoft.com/office/drawing/2014/main" id="{39981CE2-02CF-4DFF-A1CB-1EC0B34DB112}"/>
              </a:ext>
            </a:extLst>
          </p:cNvPr>
          <p:cNvPicPr>
            <a:picLocks noChangeAspect="1"/>
          </p:cNvPicPr>
          <p:nvPr/>
        </p:nvPicPr>
        <p:blipFill>
          <a:blip r:embed="rId2"/>
          <a:stretch>
            <a:fillRect/>
          </a:stretch>
        </p:blipFill>
        <p:spPr>
          <a:xfrm>
            <a:off x="27713" y="24481"/>
            <a:ext cx="2363896" cy="1754892"/>
          </a:xfrm>
          <a:prstGeom prst="rect">
            <a:avLst/>
          </a:prstGeom>
        </p:spPr>
      </p:pic>
      <p:pic>
        <p:nvPicPr>
          <p:cNvPr id="4" name="Obraz 3">
            <a:extLst>
              <a:ext uri="{FF2B5EF4-FFF2-40B4-BE49-F238E27FC236}">
                <a16:creationId xmlns:a16="http://schemas.microsoft.com/office/drawing/2014/main" id="{A5394F32-2C88-4C2B-A8C4-ACDD54E9FA01}"/>
              </a:ext>
            </a:extLst>
          </p:cNvPr>
          <p:cNvPicPr>
            <a:picLocks noChangeAspect="1"/>
          </p:cNvPicPr>
          <p:nvPr/>
        </p:nvPicPr>
        <p:blipFill>
          <a:blip r:embed="rId3"/>
          <a:stretch>
            <a:fillRect/>
          </a:stretch>
        </p:blipFill>
        <p:spPr>
          <a:xfrm>
            <a:off x="6635705" y="1495159"/>
            <a:ext cx="5461908" cy="2372098"/>
          </a:xfrm>
          <a:prstGeom prst="rect">
            <a:avLst/>
          </a:prstGeom>
        </p:spPr>
      </p:pic>
      <p:sp>
        <p:nvSpPr>
          <p:cNvPr id="6" name="Prostokąt 5">
            <a:extLst>
              <a:ext uri="{FF2B5EF4-FFF2-40B4-BE49-F238E27FC236}">
                <a16:creationId xmlns:a16="http://schemas.microsoft.com/office/drawing/2014/main" id="{55B00280-57F8-498C-A3E5-0663CD9652E9}"/>
              </a:ext>
            </a:extLst>
          </p:cNvPr>
          <p:cNvSpPr/>
          <p:nvPr/>
        </p:nvSpPr>
        <p:spPr>
          <a:xfrm>
            <a:off x="9965635" y="2863590"/>
            <a:ext cx="1815548" cy="748356"/>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8" name="Łącznik prosty ze strzałką 7">
            <a:extLst>
              <a:ext uri="{FF2B5EF4-FFF2-40B4-BE49-F238E27FC236}">
                <a16:creationId xmlns:a16="http://schemas.microsoft.com/office/drawing/2014/main" id="{F988A19F-8AEC-4A99-B815-86748F1990C4}"/>
              </a:ext>
            </a:extLst>
          </p:cNvPr>
          <p:cNvCxnSpPr>
            <a:cxnSpLocks/>
          </p:cNvCxnSpPr>
          <p:nvPr/>
        </p:nvCxnSpPr>
        <p:spPr>
          <a:xfrm flipV="1">
            <a:off x="4401670" y="2816008"/>
            <a:ext cx="9431" cy="836814"/>
          </a:xfrm>
          <a:prstGeom prst="straightConnector1">
            <a:avLst/>
          </a:prstGeom>
          <a:ln w="698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Łącznik prosty ze strzałką 39">
            <a:extLst>
              <a:ext uri="{FF2B5EF4-FFF2-40B4-BE49-F238E27FC236}">
                <a16:creationId xmlns:a16="http://schemas.microsoft.com/office/drawing/2014/main" id="{D432CE81-22AB-48F0-A0E9-0B70D4DD4E8A}"/>
              </a:ext>
            </a:extLst>
          </p:cNvPr>
          <p:cNvCxnSpPr>
            <a:cxnSpLocks/>
          </p:cNvCxnSpPr>
          <p:nvPr/>
        </p:nvCxnSpPr>
        <p:spPr>
          <a:xfrm flipH="1">
            <a:off x="3884950" y="2071895"/>
            <a:ext cx="7776" cy="880023"/>
          </a:xfrm>
          <a:prstGeom prst="straightConnector1">
            <a:avLst/>
          </a:prstGeom>
          <a:ln w="698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Łącznik prosty ze strzałką 25">
            <a:extLst>
              <a:ext uri="{FF2B5EF4-FFF2-40B4-BE49-F238E27FC236}">
                <a16:creationId xmlns:a16="http://schemas.microsoft.com/office/drawing/2014/main" id="{FB208A07-54EB-488B-92E7-15C056B86AD0}"/>
              </a:ext>
            </a:extLst>
          </p:cNvPr>
          <p:cNvCxnSpPr>
            <a:cxnSpLocks/>
          </p:cNvCxnSpPr>
          <p:nvPr/>
        </p:nvCxnSpPr>
        <p:spPr>
          <a:xfrm flipH="1">
            <a:off x="2400471" y="3977641"/>
            <a:ext cx="655047" cy="175905"/>
          </a:xfrm>
          <a:prstGeom prst="straightConnector1">
            <a:avLst/>
          </a:prstGeom>
          <a:ln w="698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Łącznik prosty ze strzałką 26">
            <a:extLst>
              <a:ext uri="{FF2B5EF4-FFF2-40B4-BE49-F238E27FC236}">
                <a16:creationId xmlns:a16="http://schemas.microsoft.com/office/drawing/2014/main" id="{9CC49EBA-4177-486E-8A6A-14E9E3B09A63}"/>
              </a:ext>
            </a:extLst>
          </p:cNvPr>
          <p:cNvCxnSpPr>
            <a:cxnSpLocks/>
          </p:cNvCxnSpPr>
          <p:nvPr/>
        </p:nvCxnSpPr>
        <p:spPr>
          <a:xfrm>
            <a:off x="5366583" y="3977641"/>
            <a:ext cx="661191" cy="175905"/>
          </a:xfrm>
          <a:prstGeom prst="straightConnector1">
            <a:avLst/>
          </a:prstGeom>
          <a:ln w="698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8564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Łącznik prosty ze strzałką 2">
            <a:extLst>
              <a:ext uri="{FF2B5EF4-FFF2-40B4-BE49-F238E27FC236}">
                <a16:creationId xmlns:a16="http://schemas.microsoft.com/office/drawing/2014/main" id="{A4FDB52A-57A5-48EA-A53A-5294ADB16C83}"/>
              </a:ext>
            </a:extLst>
          </p:cNvPr>
          <p:cNvCxnSpPr/>
          <p:nvPr/>
        </p:nvCxnSpPr>
        <p:spPr>
          <a:xfrm>
            <a:off x="2226365" y="3429000"/>
            <a:ext cx="433346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Łącznik prosty ze strzałką 4">
            <a:extLst>
              <a:ext uri="{FF2B5EF4-FFF2-40B4-BE49-F238E27FC236}">
                <a16:creationId xmlns:a16="http://schemas.microsoft.com/office/drawing/2014/main" id="{EDB65565-2FA0-4A81-B629-222C2C3B2111}"/>
              </a:ext>
            </a:extLst>
          </p:cNvPr>
          <p:cNvCxnSpPr/>
          <p:nvPr/>
        </p:nvCxnSpPr>
        <p:spPr>
          <a:xfrm flipV="1">
            <a:off x="4320209" y="1404730"/>
            <a:ext cx="0" cy="388288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Łącznik prosty ze strzałką 8">
            <a:extLst>
              <a:ext uri="{FF2B5EF4-FFF2-40B4-BE49-F238E27FC236}">
                <a16:creationId xmlns:a16="http://schemas.microsoft.com/office/drawing/2014/main" id="{888182C8-9D02-45B4-9C2B-5BF843850AB2}"/>
              </a:ext>
            </a:extLst>
          </p:cNvPr>
          <p:cNvCxnSpPr>
            <a:cxnSpLocks/>
          </p:cNvCxnSpPr>
          <p:nvPr/>
        </p:nvCxnSpPr>
        <p:spPr>
          <a:xfrm flipH="1">
            <a:off x="2583180" y="2423160"/>
            <a:ext cx="3291840" cy="214884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pole tekstowe 13">
            <a:extLst>
              <a:ext uri="{FF2B5EF4-FFF2-40B4-BE49-F238E27FC236}">
                <a16:creationId xmlns:a16="http://schemas.microsoft.com/office/drawing/2014/main" id="{883644A2-05A1-4892-9BF2-46014400A061}"/>
              </a:ext>
            </a:extLst>
          </p:cNvPr>
          <p:cNvSpPr txBox="1"/>
          <p:nvPr/>
        </p:nvSpPr>
        <p:spPr>
          <a:xfrm>
            <a:off x="2004834" y="3006936"/>
            <a:ext cx="324128" cy="461665"/>
          </a:xfrm>
          <a:prstGeom prst="rect">
            <a:avLst/>
          </a:prstGeom>
          <a:noFill/>
        </p:spPr>
        <p:txBody>
          <a:bodyPr wrap="none" rtlCol="0">
            <a:spAutoFit/>
          </a:bodyPr>
          <a:lstStyle/>
          <a:p>
            <a:r>
              <a:rPr lang="pl-PL" sz="2400" dirty="0"/>
              <a:t>y</a:t>
            </a:r>
          </a:p>
        </p:txBody>
      </p:sp>
      <p:sp>
        <p:nvSpPr>
          <p:cNvPr id="15" name="pole tekstowe 14">
            <a:extLst>
              <a:ext uri="{FF2B5EF4-FFF2-40B4-BE49-F238E27FC236}">
                <a16:creationId xmlns:a16="http://schemas.microsoft.com/office/drawing/2014/main" id="{0BE42093-66D8-4BD2-9623-5ADF92E18F1F}"/>
              </a:ext>
            </a:extLst>
          </p:cNvPr>
          <p:cNvSpPr txBox="1"/>
          <p:nvPr/>
        </p:nvSpPr>
        <p:spPr>
          <a:xfrm>
            <a:off x="3946418" y="1125699"/>
            <a:ext cx="306494" cy="461665"/>
          </a:xfrm>
          <a:prstGeom prst="rect">
            <a:avLst/>
          </a:prstGeom>
          <a:noFill/>
        </p:spPr>
        <p:txBody>
          <a:bodyPr wrap="none" rtlCol="0">
            <a:spAutoFit/>
          </a:bodyPr>
          <a:lstStyle/>
          <a:p>
            <a:r>
              <a:rPr lang="pl-PL" sz="2400" dirty="0"/>
              <a:t>z</a:t>
            </a:r>
          </a:p>
        </p:txBody>
      </p:sp>
      <p:sp>
        <p:nvSpPr>
          <p:cNvPr id="16" name="pole tekstowe 15">
            <a:extLst>
              <a:ext uri="{FF2B5EF4-FFF2-40B4-BE49-F238E27FC236}">
                <a16:creationId xmlns:a16="http://schemas.microsoft.com/office/drawing/2014/main" id="{3E50C6DE-1BEC-46AB-92D9-E28CFB599A2F}"/>
              </a:ext>
            </a:extLst>
          </p:cNvPr>
          <p:cNvSpPr txBox="1"/>
          <p:nvPr/>
        </p:nvSpPr>
        <p:spPr>
          <a:xfrm>
            <a:off x="2248564" y="4339065"/>
            <a:ext cx="317716" cy="461665"/>
          </a:xfrm>
          <a:prstGeom prst="rect">
            <a:avLst/>
          </a:prstGeom>
          <a:noFill/>
        </p:spPr>
        <p:txBody>
          <a:bodyPr wrap="none" rtlCol="0">
            <a:spAutoFit/>
          </a:bodyPr>
          <a:lstStyle/>
          <a:p>
            <a:r>
              <a:rPr lang="pl-PL" sz="2400" dirty="0"/>
              <a:t>x</a:t>
            </a:r>
          </a:p>
        </p:txBody>
      </p:sp>
      <p:sp>
        <p:nvSpPr>
          <p:cNvPr id="17" name="pole tekstowe 16">
            <a:extLst>
              <a:ext uri="{FF2B5EF4-FFF2-40B4-BE49-F238E27FC236}">
                <a16:creationId xmlns:a16="http://schemas.microsoft.com/office/drawing/2014/main" id="{A856C961-773A-4720-A255-092CAC4A42A2}"/>
              </a:ext>
            </a:extLst>
          </p:cNvPr>
          <p:cNvSpPr txBox="1"/>
          <p:nvPr/>
        </p:nvSpPr>
        <p:spPr>
          <a:xfrm>
            <a:off x="3994855" y="2101305"/>
            <a:ext cx="497252" cy="646331"/>
          </a:xfrm>
          <a:prstGeom prst="rect">
            <a:avLst/>
          </a:prstGeom>
          <a:noFill/>
        </p:spPr>
        <p:txBody>
          <a:bodyPr wrap="none" rtlCol="0">
            <a:spAutoFit/>
          </a:bodyPr>
          <a:lstStyle/>
          <a:p>
            <a:r>
              <a:rPr lang="pl-PL" sz="3600" b="1" dirty="0">
                <a:solidFill>
                  <a:srgbClr val="7030A0"/>
                </a:solidFill>
              </a:rPr>
              <a:t>O</a:t>
            </a:r>
          </a:p>
        </p:txBody>
      </p:sp>
      <p:sp>
        <p:nvSpPr>
          <p:cNvPr id="18" name="pole tekstowe 17">
            <a:extLst>
              <a:ext uri="{FF2B5EF4-FFF2-40B4-BE49-F238E27FC236}">
                <a16:creationId xmlns:a16="http://schemas.microsoft.com/office/drawing/2014/main" id="{8395EC30-4E20-477C-AA51-06F01197A1A5}"/>
              </a:ext>
            </a:extLst>
          </p:cNvPr>
          <p:cNvSpPr txBox="1"/>
          <p:nvPr/>
        </p:nvSpPr>
        <p:spPr>
          <a:xfrm>
            <a:off x="4001793" y="3030774"/>
            <a:ext cx="428322" cy="646331"/>
          </a:xfrm>
          <a:prstGeom prst="rect">
            <a:avLst/>
          </a:prstGeom>
          <a:noFill/>
        </p:spPr>
        <p:txBody>
          <a:bodyPr wrap="none" rtlCol="0">
            <a:spAutoFit/>
          </a:bodyPr>
          <a:lstStyle/>
          <a:p>
            <a:r>
              <a:rPr lang="pl-PL" sz="3600" b="1" dirty="0">
                <a:solidFill>
                  <a:srgbClr val="7030A0"/>
                </a:solidFill>
              </a:rPr>
              <a:t>C</a:t>
            </a:r>
          </a:p>
        </p:txBody>
      </p:sp>
      <p:sp>
        <p:nvSpPr>
          <p:cNvPr id="19" name="pole tekstowe 18">
            <a:extLst>
              <a:ext uri="{FF2B5EF4-FFF2-40B4-BE49-F238E27FC236}">
                <a16:creationId xmlns:a16="http://schemas.microsoft.com/office/drawing/2014/main" id="{7ECA0440-1F6F-4B1E-9A29-B6B681EFC4C8}"/>
              </a:ext>
            </a:extLst>
          </p:cNvPr>
          <p:cNvSpPr txBox="1"/>
          <p:nvPr/>
        </p:nvSpPr>
        <p:spPr>
          <a:xfrm>
            <a:off x="3085277" y="3656391"/>
            <a:ext cx="476412" cy="646331"/>
          </a:xfrm>
          <a:prstGeom prst="rect">
            <a:avLst/>
          </a:prstGeom>
          <a:noFill/>
        </p:spPr>
        <p:txBody>
          <a:bodyPr wrap="none" rtlCol="0">
            <a:spAutoFit/>
          </a:bodyPr>
          <a:lstStyle/>
          <a:p>
            <a:r>
              <a:rPr lang="pl-PL" sz="3600" b="1" dirty="0">
                <a:solidFill>
                  <a:srgbClr val="7030A0"/>
                </a:solidFill>
              </a:rPr>
              <a:t>H</a:t>
            </a:r>
          </a:p>
        </p:txBody>
      </p:sp>
      <p:sp>
        <p:nvSpPr>
          <p:cNvPr id="20" name="pole tekstowe 19">
            <a:extLst>
              <a:ext uri="{FF2B5EF4-FFF2-40B4-BE49-F238E27FC236}">
                <a16:creationId xmlns:a16="http://schemas.microsoft.com/office/drawing/2014/main" id="{99204470-2811-452A-B730-CA9746E8D725}"/>
              </a:ext>
            </a:extLst>
          </p:cNvPr>
          <p:cNvSpPr txBox="1"/>
          <p:nvPr/>
        </p:nvSpPr>
        <p:spPr>
          <a:xfrm>
            <a:off x="4890171" y="3654476"/>
            <a:ext cx="476412" cy="646331"/>
          </a:xfrm>
          <a:prstGeom prst="rect">
            <a:avLst/>
          </a:prstGeom>
          <a:noFill/>
        </p:spPr>
        <p:txBody>
          <a:bodyPr wrap="none" rtlCol="0">
            <a:spAutoFit/>
          </a:bodyPr>
          <a:lstStyle/>
          <a:p>
            <a:r>
              <a:rPr lang="pl-PL" sz="3600" b="1" dirty="0">
                <a:solidFill>
                  <a:srgbClr val="7030A0"/>
                </a:solidFill>
              </a:rPr>
              <a:t>H</a:t>
            </a:r>
          </a:p>
        </p:txBody>
      </p:sp>
      <p:cxnSp>
        <p:nvCxnSpPr>
          <p:cNvPr id="22" name="Łącznik prosty 21">
            <a:extLst>
              <a:ext uri="{FF2B5EF4-FFF2-40B4-BE49-F238E27FC236}">
                <a16:creationId xmlns:a16="http://schemas.microsoft.com/office/drawing/2014/main" id="{93FE83A2-8BB3-48A6-B9B3-6615482B5355}"/>
              </a:ext>
            </a:extLst>
          </p:cNvPr>
          <p:cNvCxnSpPr>
            <a:cxnSpLocks/>
          </p:cNvCxnSpPr>
          <p:nvPr/>
        </p:nvCxnSpPr>
        <p:spPr>
          <a:xfrm>
            <a:off x="4167454" y="2673084"/>
            <a:ext cx="0" cy="527186"/>
          </a:xfrm>
          <a:prstGeom prst="line">
            <a:avLst/>
          </a:prstGeom>
          <a:ln w="317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4" name="Łącznik prosty 23">
            <a:extLst>
              <a:ext uri="{FF2B5EF4-FFF2-40B4-BE49-F238E27FC236}">
                <a16:creationId xmlns:a16="http://schemas.microsoft.com/office/drawing/2014/main" id="{CDF00C7A-B3B0-443F-A56C-BEB5743AC298}"/>
              </a:ext>
            </a:extLst>
          </p:cNvPr>
          <p:cNvCxnSpPr>
            <a:cxnSpLocks/>
          </p:cNvCxnSpPr>
          <p:nvPr/>
        </p:nvCxnSpPr>
        <p:spPr>
          <a:xfrm>
            <a:off x="4286920" y="2673084"/>
            <a:ext cx="0" cy="527186"/>
          </a:xfrm>
          <a:prstGeom prst="line">
            <a:avLst/>
          </a:prstGeom>
          <a:ln w="317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5" name="Łącznik prosty 24">
            <a:extLst>
              <a:ext uri="{FF2B5EF4-FFF2-40B4-BE49-F238E27FC236}">
                <a16:creationId xmlns:a16="http://schemas.microsoft.com/office/drawing/2014/main" id="{4FFDBE0D-18CA-4856-A7C2-EE44A5FB416B}"/>
              </a:ext>
            </a:extLst>
          </p:cNvPr>
          <p:cNvCxnSpPr>
            <a:cxnSpLocks/>
          </p:cNvCxnSpPr>
          <p:nvPr/>
        </p:nvCxnSpPr>
        <p:spPr>
          <a:xfrm flipH="1">
            <a:off x="3493356" y="3497580"/>
            <a:ext cx="539433" cy="329647"/>
          </a:xfrm>
          <a:prstGeom prst="line">
            <a:avLst/>
          </a:prstGeom>
          <a:ln w="317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8" name="Łącznik prosty 27">
            <a:extLst>
              <a:ext uri="{FF2B5EF4-FFF2-40B4-BE49-F238E27FC236}">
                <a16:creationId xmlns:a16="http://schemas.microsoft.com/office/drawing/2014/main" id="{DB6E4226-F24D-4DE1-AC96-1B3625246C4E}"/>
              </a:ext>
            </a:extLst>
          </p:cNvPr>
          <p:cNvCxnSpPr>
            <a:cxnSpLocks/>
          </p:cNvCxnSpPr>
          <p:nvPr/>
        </p:nvCxnSpPr>
        <p:spPr>
          <a:xfrm>
            <a:off x="4475082" y="3512281"/>
            <a:ext cx="653295" cy="241195"/>
          </a:xfrm>
          <a:prstGeom prst="line">
            <a:avLst/>
          </a:prstGeom>
          <a:ln w="31750">
            <a:solidFill>
              <a:srgbClr val="7030A0"/>
            </a:solidFill>
          </a:ln>
        </p:spPr>
        <p:style>
          <a:lnRef idx="1">
            <a:schemeClr val="accent1"/>
          </a:lnRef>
          <a:fillRef idx="0">
            <a:schemeClr val="accent1"/>
          </a:fillRef>
          <a:effectRef idx="0">
            <a:schemeClr val="accent1"/>
          </a:effectRef>
          <a:fontRef idx="minor">
            <a:schemeClr val="tx1"/>
          </a:fontRef>
        </p:style>
      </p:cxnSp>
      <p:pic>
        <p:nvPicPr>
          <p:cNvPr id="2" name="Obraz 1">
            <a:extLst>
              <a:ext uri="{FF2B5EF4-FFF2-40B4-BE49-F238E27FC236}">
                <a16:creationId xmlns:a16="http://schemas.microsoft.com/office/drawing/2014/main" id="{39981CE2-02CF-4DFF-A1CB-1EC0B34DB112}"/>
              </a:ext>
            </a:extLst>
          </p:cNvPr>
          <p:cNvPicPr>
            <a:picLocks noChangeAspect="1"/>
          </p:cNvPicPr>
          <p:nvPr/>
        </p:nvPicPr>
        <p:blipFill>
          <a:blip r:embed="rId2"/>
          <a:stretch>
            <a:fillRect/>
          </a:stretch>
        </p:blipFill>
        <p:spPr>
          <a:xfrm>
            <a:off x="27713" y="24481"/>
            <a:ext cx="2363896" cy="1754892"/>
          </a:xfrm>
          <a:prstGeom prst="rect">
            <a:avLst/>
          </a:prstGeom>
        </p:spPr>
      </p:pic>
      <p:pic>
        <p:nvPicPr>
          <p:cNvPr id="4" name="Obraz 3">
            <a:extLst>
              <a:ext uri="{FF2B5EF4-FFF2-40B4-BE49-F238E27FC236}">
                <a16:creationId xmlns:a16="http://schemas.microsoft.com/office/drawing/2014/main" id="{A5394F32-2C88-4C2B-A8C4-ACDD54E9FA01}"/>
              </a:ext>
            </a:extLst>
          </p:cNvPr>
          <p:cNvPicPr>
            <a:picLocks noChangeAspect="1"/>
          </p:cNvPicPr>
          <p:nvPr/>
        </p:nvPicPr>
        <p:blipFill>
          <a:blip r:embed="rId3"/>
          <a:stretch>
            <a:fillRect/>
          </a:stretch>
        </p:blipFill>
        <p:spPr>
          <a:xfrm>
            <a:off x="6635705" y="1495159"/>
            <a:ext cx="5461908" cy="2372098"/>
          </a:xfrm>
          <a:prstGeom prst="rect">
            <a:avLst/>
          </a:prstGeom>
        </p:spPr>
      </p:pic>
      <p:sp>
        <p:nvSpPr>
          <p:cNvPr id="6" name="Prostokąt 5">
            <a:extLst>
              <a:ext uri="{FF2B5EF4-FFF2-40B4-BE49-F238E27FC236}">
                <a16:creationId xmlns:a16="http://schemas.microsoft.com/office/drawing/2014/main" id="{55B00280-57F8-498C-A3E5-0663CD9652E9}"/>
              </a:ext>
            </a:extLst>
          </p:cNvPr>
          <p:cNvSpPr/>
          <p:nvPr/>
        </p:nvSpPr>
        <p:spPr>
          <a:xfrm>
            <a:off x="9965635" y="2863590"/>
            <a:ext cx="929899" cy="748356"/>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8" name="Łącznik prosty ze strzałką 7">
            <a:extLst>
              <a:ext uri="{FF2B5EF4-FFF2-40B4-BE49-F238E27FC236}">
                <a16:creationId xmlns:a16="http://schemas.microsoft.com/office/drawing/2014/main" id="{F988A19F-8AEC-4A99-B815-86748F1990C4}"/>
              </a:ext>
            </a:extLst>
          </p:cNvPr>
          <p:cNvCxnSpPr>
            <a:cxnSpLocks/>
          </p:cNvCxnSpPr>
          <p:nvPr/>
        </p:nvCxnSpPr>
        <p:spPr>
          <a:xfrm flipV="1">
            <a:off x="4482676" y="2655595"/>
            <a:ext cx="9431" cy="836814"/>
          </a:xfrm>
          <a:prstGeom prst="straightConnector1">
            <a:avLst/>
          </a:prstGeom>
          <a:ln w="698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Łącznik prosty ze strzałką 39">
            <a:extLst>
              <a:ext uri="{FF2B5EF4-FFF2-40B4-BE49-F238E27FC236}">
                <a16:creationId xmlns:a16="http://schemas.microsoft.com/office/drawing/2014/main" id="{D432CE81-22AB-48F0-A0E9-0B70D4DD4E8A}"/>
              </a:ext>
            </a:extLst>
          </p:cNvPr>
          <p:cNvCxnSpPr>
            <a:cxnSpLocks/>
          </p:cNvCxnSpPr>
          <p:nvPr/>
        </p:nvCxnSpPr>
        <p:spPr>
          <a:xfrm flipH="1">
            <a:off x="3964617" y="2182236"/>
            <a:ext cx="7776" cy="880023"/>
          </a:xfrm>
          <a:prstGeom prst="straightConnector1">
            <a:avLst/>
          </a:prstGeom>
          <a:ln w="698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Łącznik prosty ze strzałką 20">
            <a:extLst>
              <a:ext uri="{FF2B5EF4-FFF2-40B4-BE49-F238E27FC236}">
                <a16:creationId xmlns:a16="http://schemas.microsoft.com/office/drawing/2014/main" id="{6F788CF9-87D9-41E6-BABD-4EED627DC038}"/>
              </a:ext>
            </a:extLst>
          </p:cNvPr>
          <p:cNvCxnSpPr>
            <a:cxnSpLocks/>
          </p:cNvCxnSpPr>
          <p:nvPr/>
        </p:nvCxnSpPr>
        <p:spPr>
          <a:xfrm flipH="1">
            <a:off x="2400471" y="3977641"/>
            <a:ext cx="655047" cy="175905"/>
          </a:xfrm>
          <a:prstGeom prst="straightConnector1">
            <a:avLst/>
          </a:prstGeom>
          <a:ln w="698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Łącznik prosty ze strzałką 22">
            <a:extLst>
              <a:ext uri="{FF2B5EF4-FFF2-40B4-BE49-F238E27FC236}">
                <a16:creationId xmlns:a16="http://schemas.microsoft.com/office/drawing/2014/main" id="{1AA26FA5-9CE6-47C1-A3C2-8C4F1324A14A}"/>
              </a:ext>
            </a:extLst>
          </p:cNvPr>
          <p:cNvCxnSpPr>
            <a:cxnSpLocks/>
          </p:cNvCxnSpPr>
          <p:nvPr/>
        </p:nvCxnSpPr>
        <p:spPr>
          <a:xfrm>
            <a:off x="5366583" y="3977641"/>
            <a:ext cx="661191" cy="175905"/>
          </a:xfrm>
          <a:prstGeom prst="straightConnector1">
            <a:avLst/>
          </a:prstGeom>
          <a:ln w="698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pole tekstowe 6">
            <a:extLst>
              <a:ext uri="{FF2B5EF4-FFF2-40B4-BE49-F238E27FC236}">
                <a16:creationId xmlns:a16="http://schemas.microsoft.com/office/drawing/2014/main" id="{E0EF1641-6A53-4122-999F-97DF270D9920}"/>
              </a:ext>
            </a:extLst>
          </p:cNvPr>
          <p:cNvSpPr txBox="1"/>
          <p:nvPr/>
        </p:nvSpPr>
        <p:spPr>
          <a:xfrm>
            <a:off x="6559826" y="4866356"/>
            <a:ext cx="5342864" cy="646331"/>
          </a:xfrm>
          <a:prstGeom prst="rect">
            <a:avLst/>
          </a:prstGeom>
          <a:noFill/>
        </p:spPr>
        <p:txBody>
          <a:bodyPr wrap="square" rtlCol="0">
            <a:spAutoFit/>
          </a:bodyPr>
          <a:lstStyle/>
          <a:p>
            <a:r>
              <a:rPr lang="pl-PL" dirty="0" err="1"/>
              <a:t>Stretching</a:t>
            </a:r>
            <a:r>
              <a:rPr lang="pl-PL" dirty="0"/>
              <a:t> </a:t>
            </a:r>
            <a:r>
              <a:rPr lang="pl-PL" dirty="0" err="1"/>
              <a:t>vibrations</a:t>
            </a:r>
            <a:r>
              <a:rPr lang="pl-PL" dirty="0"/>
              <a:t> of the </a:t>
            </a:r>
            <a:r>
              <a:rPr lang="pl-PL" dirty="0" err="1"/>
              <a:t>carbonyl</a:t>
            </a:r>
            <a:r>
              <a:rPr lang="pl-PL" dirty="0"/>
              <a:t> </a:t>
            </a:r>
            <a:r>
              <a:rPr lang="pl-PL" dirty="0" err="1"/>
              <a:t>group</a:t>
            </a:r>
            <a:r>
              <a:rPr lang="pl-PL" dirty="0"/>
              <a:t> (C=O) with a minor </a:t>
            </a:r>
            <a:r>
              <a:rPr lang="pl-PL" dirty="0" err="1"/>
              <a:t>contribution</a:t>
            </a:r>
            <a:r>
              <a:rPr lang="pl-PL" dirty="0"/>
              <a:t> of </a:t>
            </a:r>
            <a:r>
              <a:rPr lang="pl-PL" dirty="0" err="1"/>
              <a:t>bending</a:t>
            </a:r>
            <a:r>
              <a:rPr lang="pl-PL" dirty="0"/>
              <a:t> </a:t>
            </a:r>
            <a:r>
              <a:rPr lang="pl-PL" dirty="0" err="1"/>
              <a:t>vibration</a:t>
            </a:r>
            <a:r>
              <a:rPr lang="pl-PL" dirty="0"/>
              <a:t> (H-C-C </a:t>
            </a:r>
            <a:r>
              <a:rPr lang="pl-PL" dirty="0" err="1"/>
              <a:t>angle</a:t>
            </a:r>
            <a:r>
              <a:rPr lang="pl-PL" dirty="0"/>
              <a:t>)</a:t>
            </a:r>
          </a:p>
        </p:txBody>
      </p:sp>
    </p:spTree>
    <p:extLst>
      <p:ext uri="{BB962C8B-B14F-4D97-AF65-F5344CB8AC3E}">
        <p14:creationId xmlns:p14="http://schemas.microsoft.com/office/powerpoint/2010/main" val="6299257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id="{0FFA567B-C31A-44FF-A2FF-91E9F7B78B57}"/>
              </a:ext>
            </a:extLst>
          </p:cNvPr>
          <p:cNvSpPr txBox="1"/>
          <p:nvPr/>
        </p:nvSpPr>
        <p:spPr>
          <a:xfrm>
            <a:off x="8214102" y="1276823"/>
            <a:ext cx="2175275" cy="369332"/>
          </a:xfrm>
          <a:prstGeom prst="rect">
            <a:avLst/>
          </a:prstGeom>
          <a:noFill/>
        </p:spPr>
        <p:txBody>
          <a:bodyPr wrap="none" rtlCol="0">
            <a:spAutoFit/>
          </a:bodyPr>
          <a:lstStyle/>
          <a:p>
            <a:r>
              <a:rPr lang="pl-PL" dirty="0" err="1"/>
              <a:t>Experimental</a:t>
            </a:r>
            <a:r>
              <a:rPr lang="pl-PL" dirty="0"/>
              <a:t> </a:t>
            </a:r>
            <a:r>
              <a:rPr lang="pl-PL" dirty="0" err="1"/>
              <a:t>values</a:t>
            </a:r>
            <a:r>
              <a:rPr lang="pl-PL" dirty="0"/>
              <a:t>?</a:t>
            </a:r>
          </a:p>
        </p:txBody>
      </p:sp>
    </p:spTree>
    <p:extLst>
      <p:ext uri="{BB962C8B-B14F-4D97-AF65-F5344CB8AC3E}">
        <p14:creationId xmlns:p14="http://schemas.microsoft.com/office/powerpoint/2010/main" val="40268552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ole tekstowe 6">
            <a:extLst>
              <a:ext uri="{FF2B5EF4-FFF2-40B4-BE49-F238E27FC236}">
                <a16:creationId xmlns:a16="http://schemas.microsoft.com/office/drawing/2014/main" id="{0E14E549-6F6B-481F-873B-A9FB26965A44}"/>
              </a:ext>
            </a:extLst>
          </p:cNvPr>
          <p:cNvSpPr txBox="1"/>
          <p:nvPr/>
        </p:nvSpPr>
        <p:spPr>
          <a:xfrm>
            <a:off x="3048000" y="1982450"/>
            <a:ext cx="6096000" cy="2893100"/>
          </a:xfrm>
          <a:prstGeom prst="rect">
            <a:avLst/>
          </a:prstGeom>
          <a:noFill/>
        </p:spPr>
        <p:txBody>
          <a:bodyPr wrap="square">
            <a:spAutoFit/>
          </a:bodyPr>
          <a:lstStyle/>
          <a:p>
            <a:pPr algn="l"/>
            <a:r>
              <a:rPr lang="pl-PL" sz="2000" b="0" i="0" u="none" strike="noStrike" baseline="0" dirty="0">
                <a:solidFill>
                  <a:srgbClr val="000000"/>
                </a:solidFill>
                <a:latin typeface="Calibri" panose="020F0502020204030204" pitchFamily="34" charset="0"/>
              </a:rPr>
              <a:t>REPORT:</a:t>
            </a:r>
          </a:p>
          <a:p>
            <a:r>
              <a:rPr lang="pl-PL" sz="1800" b="0" i="0" u="none" strike="noStrike" baseline="0" dirty="0">
                <a:solidFill>
                  <a:srgbClr val="000000"/>
                </a:solidFill>
                <a:latin typeface="Calibri" panose="020F0502020204030204" pitchFamily="34" charset="0"/>
              </a:rPr>
              <a:t>a. </a:t>
            </a:r>
            <a:r>
              <a:rPr lang="pl-PL" sz="1800" b="0" i="0" u="none" strike="noStrike" baseline="0" dirty="0" err="1">
                <a:solidFill>
                  <a:srgbClr val="000000"/>
                </a:solidFill>
                <a:latin typeface="Calibri" panose="020F0502020204030204" pitchFamily="34" charset="0"/>
              </a:rPr>
              <a:t>Theoretical</a:t>
            </a:r>
            <a:r>
              <a:rPr lang="pl-PL" sz="1800" b="0" i="0" u="none" strike="noStrike" baseline="0" dirty="0">
                <a:solidFill>
                  <a:srgbClr val="000000"/>
                </a:solidFill>
                <a:latin typeface="Calibri" panose="020F0502020204030204" pitchFamily="34" charset="0"/>
              </a:rPr>
              <a:t> </a:t>
            </a:r>
            <a:r>
              <a:rPr lang="pl-PL" sz="1800" b="0" i="0" u="none" strike="noStrike" baseline="0" dirty="0" err="1">
                <a:solidFill>
                  <a:srgbClr val="000000"/>
                </a:solidFill>
                <a:latin typeface="Calibri" panose="020F0502020204030204" pitchFamily="34" charset="0"/>
              </a:rPr>
              <a:t>background</a:t>
            </a:r>
            <a:r>
              <a:rPr lang="pl-PL" sz="1800" b="0" i="0" u="none" strike="noStrike" baseline="0" dirty="0">
                <a:solidFill>
                  <a:srgbClr val="000000"/>
                </a:solidFill>
                <a:latin typeface="Calibri" panose="020F0502020204030204" pitchFamily="34" charset="0"/>
              </a:rPr>
              <a:t> </a:t>
            </a:r>
          </a:p>
          <a:p>
            <a:r>
              <a:rPr lang="en-US" sz="1800" b="0" i="0" u="none" strike="noStrike" baseline="0" dirty="0">
                <a:solidFill>
                  <a:srgbClr val="000000"/>
                </a:solidFill>
                <a:latin typeface="Calibri" panose="020F0502020204030204" pitchFamily="34" charset="0"/>
              </a:rPr>
              <a:t>b. Aim and description of the performed </a:t>
            </a:r>
            <a:r>
              <a:rPr lang="pl-PL" sz="1800" b="0" i="0" u="none" strike="noStrike" baseline="0" dirty="0" err="1">
                <a:solidFill>
                  <a:srgbClr val="000000"/>
                </a:solidFill>
                <a:latin typeface="Calibri" panose="020F0502020204030204" pitchFamily="34" charset="0"/>
              </a:rPr>
              <a:t>excercise</a:t>
            </a:r>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c. Printout of Gaussian output files </a:t>
            </a:r>
          </a:p>
          <a:p>
            <a:r>
              <a:rPr lang="en-US" sz="1800" b="0" i="0" u="none" strike="noStrike" baseline="0" dirty="0">
                <a:solidFill>
                  <a:srgbClr val="000000"/>
                </a:solidFill>
                <a:latin typeface="Calibri" panose="020F0502020204030204" pitchFamily="34" charset="0"/>
              </a:rPr>
              <a:t>d. Printout and interpretation of the experimental spectrum of formaldehyde </a:t>
            </a:r>
          </a:p>
          <a:p>
            <a:r>
              <a:rPr lang="en-US" sz="1800" b="0" i="0" u="none" strike="noStrike" baseline="0" dirty="0">
                <a:solidFill>
                  <a:srgbClr val="000000"/>
                </a:solidFill>
                <a:latin typeface="Calibri" panose="020F0502020204030204" pitchFamily="34" charset="0"/>
              </a:rPr>
              <a:t>e. Analysis of calculated formaldehyde vibrations, including drawings of vibrational modes </a:t>
            </a:r>
          </a:p>
          <a:p>
            <a:r>
              <a:rPr lang="pl-PL" sz="1800" b="0" i="0" u="none" strike="noStrike" baseline="0" dirty="0">
                <a:solidFill>
                  <a:srgbClr val="000000"/>
                </a:solidFill>
                <a:latin typeface="Calibri" panose="020F0502020204030204" pitchFamily="34" charset="0"/>
              </a:rPr>
              <a:t>f. </a:t>
            </a:r>
            <a:r>
              <a:rPr lang="pl-PL" sz="1800" b="0" i="0" u="none" strike="noStrike" baseline="0" dirty="0" err="1">
                <a:solidFill>
                  <a:srgbClr val="000000"/>
                </a:solidFill>
                <a:latin typeface="Calibri" panose="020F0502020204030204" pitchFamily="34" charset="0"/>
              </a:rPr>
              <a:t>Conclusions</a:t>
            </a:r>
            <a:r>
              <a:rPr lang="pl-PL" sz="1800" b="0" i="0" u="none" strike="noStrike" baseline="0" dirty="0">
                <a:solidFill>
                  <a:srgbClr val="000000"/>
                </a:solidFill>
                <a:latin typeface="Calibri" panose="020F0502020204030204" pitchFamily="34" charset="0"/>
              </a:rPr>
              <a:t> </a:t>
            </a:r>
          </a:p>
          <a:p>
            <a:r>
              <a:rPr lang="pl-PL" sz="1800" b="0" i="0" u="none" strike="noStrike" baseline="0" dirty="0">
                <a:solidFill>
                  <a:srgbClr val="000000"/>
                </a:solidFill>
                <a:latin typeface="Calibri" panose="020F0502020204030204" pitchFamily="34" charset="0"/>
              </a:rPr>
              <a:t>g. </a:t>
            </a:r>
            <a:r>
              <a:rPr lang="pl-PL" sz="1800" b="0" i="0" u="none" strike="noStrike" baseline="0" dirty="0" err="1">
                <a:solidFill>
                  <a:srgbClr val="000000"/>
                </a:solidFill>
                <a:latin typeface="Calibri" panose="020F0502020204030204" pitchFamily="34" charset="0"/>
              </a:rPr>
              <a:t>Literature</a:t>
            </a:r>
            <a:r>
              <a:rPr lang="pl-PL" sz="1800" b="0" i="0" u="none" strike="noStrike" baseline="0" dirty="0">
                <a:solidFill>
                  <a:srgbClr val="000000"/>
                </a:solidFill>
                <a:latin typeface="Calibri" panose="020F0502020204030204" pitchFamily="34" charset="0"/>
              </a:rPr>
              <a:t> </a:t>
            </a:r>
            <a:r>
              <a:rPr lang="pl-PL" sz="1800" b="0" i="0" u="none" strike="noStrike" baseline="0" dirty="0" err="1">
                <a:solidFill>
                  <a:srgbClr val="000000"/>
                </a:solidFill>
                <a:latin typeface="Calibri" panose="020F0502020204030204" pitchFamily="34" charset="0"/>
              </a:rPr>
              <a:t>references</a:t>
            </a:r>
            <a:r>
              <a:rPr lang="pl-PL" sz="1800" b="0" i="0" u="none" strike="noStrike" baseline="0"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9367767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14FD8BB-AD5E-4065-B8D6-424761DFCE9F}"/>
              </a:ext>
            </a:extLst>
          </p:cNvPr>
          <p:cNvSpPr>
            <a:spLocks noGrp="1"/>
          </p:cNvSpPr>
          <p:nvPr>
            <p:ph type="ctrTitle"/>
          </p:nvPr>
        </p:nvSpPr>
        <p:spPr/>
        <p:txBody>
          <a:bodyPr/>
          <a:lstStyle/>
          <a:p>
            <a:r>
              <a:rPr lang="pl-PL" dirty="0"/>
              <a:t>Spectroscopy</a:t>
            </a:r>
          </a:p>
        </p:txBody>
      </p:sp>
      <p:sp>
        <p:nvSpPr>
          <p:cNvPr id="3" name="Podtytuł 2">
            <a:extLst>
              <a:ext uri="{FF2B5EF4-FFF2-40B4-BE49-F238E27FC236}">
                <a16:creationId xmlns:a16="http://schemas.microsoft.com/office/drawing/2014/main" id="{D6077169-5F96-4ED3-884C-B4243C5B90FE}"/>
              </a:ext>
            </a:extLst>
          </p:cNvPr>
          <p:cNvSpPr>
            <a:spLocks noGrp="1"/>
          </p:cNvSpPr>
          <p:nvPr>
            <p:ph type="subTitle" idx="1"/>
          </p:nvPr>
        </p:nvSpPr>
        <p:spPr/>
        <p:txBody>
          <a:bodyPr/>
          <a:lstStyle/>
          <a:p>
            <a:r>
              <a:rPr lang="pl-PL" dirty="0"/>
              <a:t>Laboratory 4</a:t>
            </a:r>
          </a:p>
          <a:p>
            <a:r>
              <a:rPr lang="pl-PL" dirty="0"/>
              <a:t>IR Spectroscopy and Raman Spectroscopy as </a:t>
            </a:r>
            <a:r>
              <a:rPr lang="pl-PL" dirty="0" err="1"/>
              <a:t>complementary</a:t>
            </a:r>
            <a:r>
              <a:rPr lang="pl-PL" dirty="0"/>
              <a:t> </a:t>
            </a:r>
            <a:r>
              <a:rPr lang="pl-PL" dirty="0" err="1"/>
              <a:t>methods</a:t>
            </a:r>
            <a:r>
              <a:rPr lang="pl-PL" dirty="0"/>
              <a:t> </a:t>
            </a:r>
          </a:p>
        </p:txBody>
      </p:sp>
    </p:spTree>
    <p:extLst>
      <p:ext uri="{BB962C8B-B14F-4D97-AF65-F5344CB8AC3E}">
        <p14:creationId xmlns:p14="http://schemas.microsoft.com/office/powerpoint/2010/main" val="11462442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1801580" y="1628800"/>
            <a:ext cx="8487381" cy="4495800"/>
          </a:xfrm>
        </p:spPr>
        <p:txBody>
          <a:bodyPr>
            <a:normAutofit/>
          </a:bodyPr>
          <a:lstStyle/>
          <a:p>
            <a:pPr marL="0" indent="0" algn="just">
              <a:spcBef>
                <a:spcPts val="0"/>
              </a:spcBef>
              <a:buNone/>
            </a:pPr>
            <a:r>
              <a:rPr lang="en-US" sz="1900" dirty="0">
                <a:latin typeface="Times New Roman" pitchFamily="18" charset="0"/>
                <a:cs typeface="Times New Roman" pitchFamily="18" charset="0"/>
              </a:rPr>
              <a:t>Infrared radiation (IR) is electromagnetic radiation (EMR)</a:t>
            </a:r>
            <a:r>
              <a:rPr lang="pl-PL" sz="1900" dirty="0">
                <a:latin typeface="Times New Roman" pitchFamily="18" charset="0"/>
                <a:cs typeface="Times New Roman" pitchFamily="18" charset="0"/>
              </a:rPr>
              <a:t> </a:t>
            </a:r>
            <a:r>
              <a:rPr lang="en-US" sz="1900" dirty="0">
                <a:latin typeface="Times New Roman" pitchFamily="18" charset="0"/>
                <a:cs typeface="Times New Roman" pitchFamily="18" charset="0"/>
              </a:rPr>
              <a:t>at wavelengths up to 1050 nm</a:t>
            </a:r>
            <a:r>
              <a:rPr lang="pl-PL" sz="1900" dirty="0">
                <a:latin typeface="Times New Roman" pitchFamily="18" charset="0"/>
                <a:cs typeface="Times New Roman" pitchFamily="18" charset="0"/>
              </a:rPr>
              <a:t>. </a:t>
            </a:r>
          </a:p>
          <a:p>
            <a:pPr marL="0" indent="0" algn="just">
              <a:spcBef>
                <a:spcPts val="0"/>
              </a:spcBef>
              <a:buNone/>
            </a:pPr>
            <a:endParaRPr lang="pl-PL" sz="1900" dirty="0">
              <a:latin typeface="Times New Roman" pitchFamily="18" charset="0"/>
              <a:cs typeface="Times New Roman" pitchFamily="18" charset="0"/>
            </a:endParaRPr>
          </a:p>
          <a:p>
            <a:pPr marL="0" indent="0" algn="just">
              <a:spcBef>
                <a:spcPts val="0"/>
              </a:spcBef>
              <a:buNone/>
            </a:pPr>
            <a:r>
              <a:rPr lang="pl-PL" sz="1900" dirty="0" err="1">
                <a:latin typeface="Times New Roman" pitchFamily="18" charset="0"/>
                <a:cs typeface="Times New Roman" pitchFamily="18" charset="0"/>
              </a:rPr>
              <a:t>Absorption</a:t>
            </a:r>
            <a:r>
              <a:rPr lang="pl-PL" sz="1900" dirty="0">
                <a:latin typeface="Times New Roman" pitchFamily="18" charset="0"/>
                <a:cs typeface="Times New Roman" pitchFamily="18" charset="0"/>
              </a:rPr>
              <a:t> </a:t>
            </a:r>
            <a:r>
              <a:rPr lang="pl-PL" sz="1900" dirty="0" err="1">
                <a:latin typeface="Times New Roman" pitchFamily="18" charset="0"/>
                <a:cs typeface="Times New Roman" pitchFamily="18" charset="0"/>
              </a:rPr>
              <a:t>or</a:t>
            </a:r>
            <a:r>
              <a:rPr lang="pl-PL" sz="1900" dirty="0">
                <a:latin typeface="Times New Roman" pitchFamily="18" charset="0"/>
                <a:cs typeface="Times New Roman" pitchFamily="18" charset="0"/>
              </a:rPr>
              <a:t> </a:t>
            </a:r>
            <a:r>
              <a:rPr lang="pl-PL" sz="1900" dirty="0" err="1">
                <a:latin typeface="Times New Roman" pitchFamily="18" charset="0"/>
                <a:cs typeface="Times New Roman" pitchFamily="18" charset="0"/>
              </a:rPr>
              <a:t>emission</a:t>
            </a:r>
            <a:r>
              <a:rPr lang="pl-PL" sz="1900" dirty="0">
                <a:latin typeface="Times New Roman" pitchFamily="18" charset="0"/>
                <a:cs typeface="Times New Roman" pitchFamily="18" charset="0"/>
              </a:rPr>
              <a:t> of IR </a:t>
            </a:r>
            <a:r>
              <a:rPr lang="pl-PL" sz="1900" dirty="0" err="1">
                <a:latin typeface="Times New Roman" pitchFamily="18" charset="0"/>
                <a:cs typeface="Times New Roman" pitchFamily="18" charset="0"/>
              </a:rPr>
              <a:t>radiation</a:t>
            </a:r>
            <a:r>
              <a:rPr lang="pl-PL" sz="1900" dirty="0">
                <a:latin typeface="Times New Roman" pitchFamily="18" charset="0"/>
                <a:cs typeface="Times New Roman" pitchFamily="18" charset="0"/>
              </a:rPr>
              <a:t> </a:t>
            </a:r>
            <a:r>
              <a:rPr lang="pl-PL" sz="1900" dirty="0" err="1">
                <a:latin typeface="Times New Roman" pitchFamily="18" charset="0"/>
                <a:cs typeface="Times New Roman" pitchFamily="18" charset="0"/>
              </a:rPr>
              <a:t>is</a:t>
            </a:r>
            <a:r>
              <a:rPr lang="pl-PL" sz="1900" dirty="0">
                <a:latin typeface="Times New Roman" pitchFamily="18" charset="0"/>
                <a:cs typeface="Times New Roman" pitchFamily="18" charset="0"/>
              </a:rPr>
              <a:t> </a:t>
            </a:r>
            <a:r>
              <a:rPr lang="pl-PL" sz="1900" dirty="0" err="1">
                <a:latin typeface="Times New Roman" pitchFamily="18" charset="0"/>
                <a:cs typeface="Times New Roman" pitchFamily="18" charset="0"/>
              </a:rPr>
              <a:t>selective</a:t>
            </a:r>
            <a:r>
              <a:rPr lang="pl-PL" sz="1900" dirty="0">
                <a:latin typeface="Times New Roman" pitchFamily="18" charset="0"/>
                <a:cs typeface="Times New Roman" pitchFamily="18" charset="0"/>
              </a:rPr>
              <a:t> and </a:t>
            </a:r>
            <a:r>
              <a:rPr lang="pl-PL" sz="1900" dirty="0" err="1">
                <a:latin typeface="Times New Roman" pitchFamily="18" charset="0"/>
                <a:cs typeface="Times New Roman" pitchFamily="18" charset="0"/>
              </a:rPr>
              <a:t>its</a:t>
            </a:r>
            <a:r>
              <a:rPr lang="pl-PL" sz="1900" dirty="0">
                <a:latin typeface="Times New Roman" pitchFamily="18" charset="0"/>
                <a:cs typeface="Times New Roman" pitchFamily="18" charset="0"/>
              </a:rPr>
              <a:t> a </a:t>
            </a:r>
            <a:r>
              <a:rPr lang="pl-PL" sz="1900" dirty="0" err="1">
                <a:latin typeface="Times New Roman" pitchFamily="18" charset="0"/>
                <a:cs typeface="Times New Roman" pitchFamily="18" charset="0"/>
              </a:rPr>
              <a:t>subject</a:t>
            </a:r>
            <a:r>
              <a:rPr lang="pl-PL" sz="1900" dirty="0">
                <a:latin typeface="Times New Roman" pitchFamily="18" charset="0"/>
                <a:cs typeface="Times New Roman" pitchFamily="18" charset="0"/>
              </a:rPr>
              <a:t> of </a:t>
            </a:r>
            <a:r>
              <a:rPr lang="pl-PL" sz="1900" dirty="0" err="1">
                <a:latin typeface="Times New Roman" pitchFamily="18" charset="0"/>
                <a:cs typeface="Times New Roman" pitchFamily="18" charset="0"/>
              </a:rPr>
              <a:t>research</a:t>
            </a:r>
            <a:r>
              <a:rPr lang="pl-PL" sz="1900" dirty="0">
                <a:latin typeface="Times New Roman" pitchFamily="18" charset="0"/>
                <a:cs typeface="Times New Roman" pitchFamily="18" charset="0"/>
              </a:rPr>
              <a:t> of  </a:t>
            </a:r>
            <a:r>
              <a:rPr lang="pl-PL" sz="1900" dirty="0" err="1">
                <a:latin typeface="Times New Roman" pitchFamily="18" charset="0"/>
                <a:cs typeface="Times New Roman" pitchFamily="18" charset="0"/>
              </a:rPr>
              <a:t>oscillation</a:t>
            </a:r>
            <a:r>
              <a:rPr lang="pl-PL" sz="1900" dirty="0">
                <a:latin typeface="Times New Roman" pitchFamily="18" charset="0"/>
                <a:cs typeface="Times New Roman" pitchFamily="18" charset="0"/>
              </a:rPr>
              <a:t> Spectroscopy. </a:t>
            </a:r>
            <a:r>
              <a:rPr lang="pl-PL" sz="1900" dirty="0" err="1">
                <a:latin typeface="Times New Roman" pitchFamily="18" charset="0"/>
                <a:cs typeface="Times New Roman" pitchFamily="18" charset="0"/>
              </a:rPr>
              <a:t>Especially</a:t>
            </a:r>
            <a:r>
              <a:rPr lang="pl-PL" sz="1900" dirty="0">
                <a:latin typeface="Times New Roman" pitchFamily="18" charset="0"/>
                <a:cs typeface="Times New Roman" pitchFamily="18" charset="0"/>
              </a:rPr>
              <a:t> </a:t>
            </a:r>
            <a:r>
              <a:rPr lang="pl-PL" sz="1900" dirty="0" err="1">
                <a:latin typeface="Times New Roman" pitchFamily="18" charset="0"/>
                <a:cs typeface="Times New Roman" pitchFamily="18" charset="0"/>
              </a:rPr>
              <a:t>usefull</a:t>
            </a:r>
            <a:r>
              <a:rPr lang="pl-PL" sz="1900" dirty="0">
                <a:latin typeface="Times New Roman" pitchFamily="18" charset="0"/>
                <a:cs typeface="Times New Roman" pitchFamily="18" charset="0"/>
              </a:rPr>
              <a:t> </a:t>
            </a:r>
            <a:r>
              <a:rPr lang="pl-PL" sz="1900" dirty="0" err="1">
                <a:latin typeface="Times New Roman" pitchFamily="18" charset="0"/>
                <a:cs typeface="Times New Roman" pitchFamily="18" charset="0"/>
              </a:rPr>
              <a:t>is</a:t>
            </a:r>
            <a:r>
              <a:rPr lang="pl-PL" sz="1900" dirty="0">
                <a:latin typeface="Times New Roman" pitchFamily="18" charset="0"/>
                <a:cs typeface="Times New Roman" pitchFamily="18" charset="0"/>
              </a:rPr>
              <a:t> </a:t>
            </a:r>
            <a:r>
              <a:rPr lang="pl-PL" sz="1900" dirty="0" err="1">
                <a:latin typeface="Times New Roman" pitchFamily="18" charset="0"/>
                <a:cs typeface="Times New Roman" pitchFamily="18" charset="0"/>
              </a:rPr>
              <a:t>absorption</a:t>
            </a:r>
            <a:r>
              <a:rPr lang="pl-PL" sz="1900" dirty="0">
                <a:latin typeface="Times New Roman" pitchFamily="18" charset="0"/>
                <a:cs typeface="Times New Roman" pitchFamily="18" charset="0"/>
              </a:rPr>
              <a:t> IR Spectroscopy.</a:t>
            </a:r>
          </a:p>
          <a:p>
            <a:pPr marL="0" indent="0" algn="just">
              <a:spcBef>
                <a:spcPts val="0"/>
              </a:spcBef>
              <a:buNone/>
            </a:pPr>
            <a:endParaRPr lang="pl-PL" sz="1900" dirty="0">
              <a:latin typeface="Times New Roman" pitchFamily="18" charset="0"/>
              <a:cs typeface="Times New Roman" pitchFamily="18" charset="0"/>
            </a:endParaRPr>
          </a:p>
          <a:p>
            <a:pPr marL="0" indent="0" algn="just">
              <a:buNone/>
            </a:pPr>
            <a:endParaRPr lang="pl-PL" sz="1800" dirty="0">
              <a:solidFill>
                <a:srgbClr val="FFFF00"/>
              </a:solidFill>
              <a:latin typeface="Times New Roman"/>
              <a:cs typeface="Times New Roman"/>
            </a:endParaRPr>
          </a:p>
        </p:txBody>
      </p:sp>
      <p:pic>
        <p:nvPicPr>
          <p:cNvPr id="4" name="Picture 4" descr="herschel"/>
          <p:cNvPicPr>
            <a:picLocks noChangeAspect="1" noChangeArrowheads="1"/>
          </p:cNvPicPr>
          <p:nvPr/>
        </p:nvPicPr>
        <p:blipFill>
          <a:blip r:embed="rId2" cstate="print"/>
          <a:srcRect/>
          <a:stretch>
            <a:fillRect/>
          </a:stretch>
        </p:blipFill>
        <p:spPr bwMode="auto">
          <a:xfrm>
            <a:off x="8616281" y="3573017"/>
            <a:ext cx="1876853" cy="2384521"/>
          </a:xfrm>
          <a:prstGeom prst="rect">
            <a:avLst/>
          </a:prstGeom>
          <a:noFill/>
          <a:ln w="9525">
            <a:noFill/>
            <a:miter lim="800000"/>
            <a:headEnd/>
            <a:tailEnd/>
          </a:ln>
        </p:spPr>
      </p:pic>
      <p:sp>
        <p:nvSpPr>
          <p:cNvPr id="5" name="Symbol zastępczy numeru slajdu 4"/>
          <p:cNvSpPr>
            <a:spLocks noGrp="1"/>
          </p:cNvSpPr>
          <p:nvPr>
            <p:ph type="sldNum" sz="quarter" idx="12"/>
          </p:nvPr>
        </p:nvSpPr>
        <p:spPr/>
        <p:txBody>
          <a:bodyPr>
            <a:normAutofit/>
          </a:bodyPr>
          <a:lstStyle/>
          <a:p>
            <a:fld id="{F0C94032-CD4C-4C25-B0C2-CEC720522D92}" type="slidenum">
              <a:rPr kumimoji="0" lang="en-US" smtClean="0"/>
              <a:pPr/>
              <a:t>28</a:t>
            </a:fld>
            <a:endParaRPr kumimoji="0" lang="en-US" dirty="0">
              <a:solidFill>
                <a:srgbClr val="FFFFFF"/>
              </a:solidFill>
            </a:endParaRPr>
          </a:p>
        </p:txBody>
      </p:sp>
      <p:sp>
        <p:nvSpPr>
          <p:cNvPr id="6" name="Symbol zastępczy zawartości 2"/>
          <p:cNvSpPr txBox="1">
            <a:spLocks/>
          </p:cNvSpPr>
          <p:nvPr/>
        </p:nvSpPr>
        <p:spPr>
          <a:xfrm>
            <a:off x="1801579" y="3140968"/>
            <a:ext cx="6748500" cy="44958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just">
              <a:spcBef>
                <a:spcPts val="0"/>
              </a:spcBef>
              <a:buNone/>
            </a:pPr>
            <a:endParaRPr lang="pl-PL" sz="1900" dirty="0">
              <a:latin typeface="Times New Roman" pitchFamily="18" charset="0"/>
              <a:cs typeface="Times New Roman" pitchFamily="18" charset="0"/>
            </a:endParaRPr>
          </a:p>
          <a:p>
            <a:pPr marL="0" indent="0" algn="just">
              <a:buNone/>
            </a:pPr>
            <a:r>
              <a:rPr lang="en-US" sz="1800" dirty="0">
                <a:latin typeface="Times New Roman"/>
                <a:cs typeface="Times New Roman"/>
              </a:rPr>
              <a:t>Infrared was discovered in 1800 by astronomer Sir William Herschel, who discovered a type of invisible radiation in the spectrum lower in energy than red light, by means of its effect on a thermometer. Slightly more than half of the total energy from the Sun was eventually found to arrive on Earth in the form of infrared. The balance between absorbed and emitted infrared radiation has a critical effect on Earth's climate. </a:t>
            </a:r>
            <a:endParaRPr lang="pl-PL" sz="1800" dirty="0">
              <a:latin typeface="Times New Roman"/>
              <a:cs typeface="Times New Roman"/>
            </a:endParaRPr>
          </a:p>
          <a:p>
            <a:pPr marL="0" indent="0" algn="just">
              <a:buNone/>
            </a:pPr>
            <a:endParaRPr lang="pl-PL" sz="1800" dirty="0">
              <a:latin typeface="Times New Roman"/>
              <a:cs typeface="Times New Roman"/>
            </a:endParaRPr>
          </a:p>
          <a:p>
            <a:pPr marL="0" indent="0" algn="just">
              <a:buNone/>
            </a:pPr>
            <a:r>
              <a:rPr lang="pl-PL" sz="1800" dirty="0" err="1">
                <a:latin typeface="Times New Roman"/>
                <a:cs typeface="Times New Roman"/>
              </a:rPr>
              <a:t>Herschel’s</a:t>
            </a:r>
            <a:r>
              <a:rPr lang="pl-PL" sz="1800" dirty="0">
                <a:latin typeface="Times New Roman"/>
                <a:cs typeface="Times New Roman"/>
              </a:rPr>
              <a:t> </a:t>
            </a:r>
            <a:r>
              <a:rPr lang="pl-PL" sz="1800" dirty="0" err="1">
                <a:latin typeface="Times New Roman"/>
                <a:cs typeface="Times New Roman"/>
              </a:rPr>
              <a:t>discovery</a:t>
            </a:r>
            <a:r>
              <a:rPr lang="pl-PL" sz="1800" dirty="0">
                <a:latin typeface="Times New Roman"/>
                <a:cs typeface="Times New Roman"/>
              </a:rPr>
              <a:t> was </a:t>
            </a:r>
            <a:r>
              <a:rPr lang="pl-PL" sz="1800" dirty="0" err="1">
                <a:latin typeface="Times New Roman"/>
                <a:cs typeface="Times New Roman"/>
              </a:rPr>
              <a:t>important</a:t>
            </a:r>
            <a:r>
              <a:rPr lang="pl-PL" sz="1800" dirty="0">
                <a:latin typeface="Times New Roman"/>
                <a:cs typeface="Times New Roman"/>
              </a:rPr>
              <a:t>, </a:t>
            </a:r>
            <a:r>
              <a:rPr lang="pl-PL" sz="1800" dirty="0" err="1">
                <a:latin typeface="Times New Roman"/>
                <a:cs typeface="Times New Roman"/>
              </a:rPr>
              <a:t>because</a:t>
            </a:r>
            <a:r>
              <a:rPr lang="pl-PL" sz="1800" dirty="0">
                <a:latin typeface="Times New Roman"/>
                <a:cs typeface="Times New Roman"/>
              </a:rPr>
              <a:t> for the </a:t>
            </a:r>
            <a:r>
              <a:rPr lang="pl-PL" sz="1800" dirty="0" err="1">
                <a:latin typeface="Times New Roman"/>
                <a:cs typeface="Times New Roman"/>
              </a:rPr>
              <a:t>very</a:t>
            </a:r>
            <a:r>
              <a:rPr lang="pl-PL" sz="1800" dirty="0">
                <a:latin typeface="Times New Roman"/>
                <a:cs typeface="Times New Roman"/>
              </a:rPr>
              <a:t> </a:t>
            </a:r>
            <a:r>
              <a:rPr lang="pl-PL" sz="1800" dirty="0" err="1">
                <a:latin typeface="Times New Roman"/>
                <a:cs typeface="Times New Roman"/>
              </a:rPr>
              <a:t>first</a:t>
            </a:r>
            <a:r>
              <a:rPr lang="pl-PL" sz="1800" dirty="0">
                <a:latin typeface="Times New Roman"/>
                <a:cs typeface="Times New Roman"/>
              </a:rPr>
              <a:t> </a:t>
            </a:r>
            <a:r>
              <a:rPr lang="pl-PL" sz="1800" dirty="0" err="1">
                <a:latin typeface="Times New Roman"/>
                <a:cs typeface="Times New Roman"/>
              </a:rPr>
              <a:t>time</a:t>
            </a:r>
            <a:r>
              <a:rPr lang="pl-PL" sz="1800" dirty="0">
                <a:latin typeface="Times New Roman"/>
                <a:cs typeface="Times New Roman"/>
              </a:rPr>
              <a:t> the </a:t>
            </a:r>
            <a:r>
              <a:rPr lang="pl-PL" sz="1800" dirty="0" err="1">
                <a:latin typeface="Times New Roman"/>
                <a:cs typeface="Times New Roman"/>
              </a:rPr>
              <a:t>invisible</a:t>
            </a:r>
            <a:r>
              <a:rPr lang="pl-PL" sz="1800" dirty="0">
                <a:latin typeface="Times New Roman"/>
                <a:cs typeface="Times New Roman"/>
              </a:rPr>
              <a:t> (for </a:t>
            </a:r>
            <a:r>
              <a:rPr lang="pl-PL" sz="1800" dirty="0" err="1">
                <a:latin typeface="Times New Roman"/>
                <a:cs typeface="Times New Roman"/>
              </a:rPr>
              <a:t>human</a:t>
            </a:r>
            <a:r>
              <a:rPr lang="pl-PL" sz="1800" dirty="0">
                <a:latin typeface="Times New Roman"/>
                <a:cs typeface="Times New Roman"/>
              </a:rPr>
              <a:t> </a:t>
            </a:r>
            <a:r>
              <a:rPr lang="pl-PL" sz="1800" dirty="0" err="1">
                <a:latin typeface="Times New Roman"/>
                <a:cs typeface="Times New Roman"/>
              </a:rPr>
              <a:t>eye</a:t>
            </a:r>
            <a:r>
              <a:rPr lang="pl-PL" sz="1800" dirty="0">
                <a:latin typeface="Times New Roman"/>
                <a:cs typeface="Times New Roman"/>
              </a:rPr>
              <a:t>) </a:t>
            </a:r>
            <a:r>
              <a:rPr lang="pl-PL" sz="1800" dirty="0" err="1">
                <a:latin typeface="Times New Roman"/>
                <a:cs typeface="Times New Roman"/>
              </a:rPr>
              <a:t>radiation</a:t>
            </a:r>
            <a:r>
              <a:rPr lang="pl-PL" sz="1800" dirty="0">
                <a:latin typeface="Times New Roman"/>
                <a:cs typeface="Times New Roman"/>
              </a:rPr>
              <a:t> was </a:t>
            </a:r>
            <a:r>
              <a:rPr lang="pl-PL" sz="1800" dirty="0" err="1">
                <a:latin typeface="Times New Roman"/>
                <a:cs typeface="Times New Roman"/>
              </a:rPr>
              <a:t>noticed</a:t>
            </a:r>
            <a:r>
              <a:rPr lang="pl-PL" sz="1800" dirty="0">
                <a:latin typeface="Times New Roman"/>
                <a:cs typeface="Times New Roman"/>
              </a:rPr>
              <a:t>.</a:t>
            </a:r>
          </a:p>
          <a:p>
            <a:pPr marL="0" indent="0" algn="just">
              <a:buNone/>
            </a:pPr>
            <a:endParaRPr lang="pl-PL" sz="1800" dirty="0">
              <a:solidFill>
                <a:srgbClr val="FFFF00"/>
              </a:solidFill>
              <a:latin typeface="Times New Roman"/>
              <a:cs typeface="Times New Roman"/>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p:txBody>
          <a:bodyPr>
            <a:normAutofit/>
          </a:bodyPr>
          <a:lstStyle/>
          <a:p>
            <a:r>
              <a:rPr lang="pl-PL" sz="2400" b="1" dirty="0">
                <a:latin typeface="Calibri" pitchFamily="34" charset="0"/>
                <a:cs typeface="Calibri" pitchFamily="34" charset="0"/>
              </a:rPr>
              <a:t>IR </a:t>
            </a:r>
            <a:r>
              <a:rPr lang="pl-PL" sz="2400" b="1" dirty="0" err="1">
                <a:latin typeface="Calibri" pitchFamily="34" charset="0"/>
                <a:cs typeface="Calibri" pitchFamily="34" charset="0"/>
              </a:rPr>
              <a:t>spectroscopy</a:t>
            </a:r>
            <a:r>
              <a:rPr lang="pl-PL" sz="2400" b="1" dirty="0">
                <a:latin typeface="Calibri" pitchFamily="34" charset="0"/>
                <a:cs typeface="Calibri" pitchFamily="34" charset="0"/>
              </a:rPr>
              <a:t> and Raman </a:t>
            </a:r>
            <a:r>
              <a:rPr lang="pl-PL" sz="2400" b="1" dirty="0" err="1">
                <a:latin typeface="Calibri" pitchFamily="34" charset="0"/>
                <a:cs typeface="Calibri" pitchFamily="34" charset="0"/>
              </a:rPr>
              <a:t>spectroscopy</a:t>
            </a:r>
            <a:r>
              <a:rPr lang="pl-PL" sz="2400" b="1" dirty="0">
                <a:latin typeface="Calibri" pitchFamily="34" charset="0"/>
                <a:cs typeface="Calibri" pitchFamily="34" charset="0"/>
              </a:rPr>
              <a:t> </a:t>
            </a:r>
            <a:r>
              <a:rPr lang="pl-PL" sz="2400" b="1" dirty="0" err="1">
                <a:latin typeface="Calibri" pitchFamily="34" charset="0"/>
                <a:cs typeface="Calibri" pitchFamily="34" charset="0"/>
              </a:rPr>
              <a:t>provides</a:t>
            </a:r>
            <a:r>
              <a:rPr lang="pl-PL" sz="2400" b="1" dirty="0">
                <a:latin typeface="Calibri" pitchFamily="34" charset="0"/>
                <a:cs typeface="Calibri" pitchFamily="34" charset="0"/>
              </a:rPr>
              <a:t> </a:t>
            </a:r>
            <a:r>
              <a:rPr lang="pl-PL" sz="2400" b="1" dirty="0" err="1">
                <a:latin typeface="Calibri" pitchFamily="34" charset="0"/>
                <a:cs typeface="Calibri" pitchFamily="34" charset="0"/>
              </a:rPr>
              <a:t>informations</a:t>
            </a:r>
            <a:r>
              <a:rPr lang="pl-PL" sz="2400" b="1" dirty="0">
                <a:latin typeface="Calibri" pitchFamily="34" charset="0"/>
                <a:cs typeface="Calibri" pitchFamily="34" charset="0"/>
              </a:rPr>
              <a:t> on </a:t>
            </a:r>
            <a:r>
              <a:rPr lang="pl-PL" sz="2400" b="1" dirty="0" err="1">
                <a:latin typeface="Calibri" pitchFamily="34" charset="0"/>
                <a:cs typeface="Calibri" pitchFamily="34" charset="0"/>
              </a:rPr>
              <a:t>vibrations</a:t>
            </a:r>
            <a:r>
              <a:rPr lang="pl-PL" sz="2400" b="1" dirty="0">
                <a:latin typeface="Calibri" pitchFamily="34" charset="0"/>
                <a:cs typeface="Calibri" pitchFamily="34" charset="0"/>
              </a:rPr>
              <a:t> of </a:t>
            </a:r>
            <a:r>
              <a:rPr lang="pl-PL" sz="2400" b="1" dirty="0" err="1">
                <a:latin typeface="Calibri" pitchFamily="34" charset="0"/>
                <a:cs typeface="Calibri" pitchFamily="34" charset="0"/>
              </a:rPr>
              <a:t>molecules</a:t>
            </a:r>
            <a:r>
              <a:rPr lang="pl-PL" sz="2400" b="1" dirty="0">
                <a:latin typeface="Calibri" pitchFamily="34" charset="0"/>
                <a:cs typeface="Calibri" pitchFamily="34" charset="0"/>
              </a:rPr>
              <a:t>.</a:t>
            </a:r>
          </a:p>
          <a:p>
            <a:r>
              <a:rPr lang="pl-PL" sz="2400" b="1" dirty="0">
                <a:latin typeface="Calibri" pitchFamily="34" charset="0"/>
                <a:cs typeface="Calibri" pitchFamily="34" charset="0"/>
              </a:rPr>
              <a:t>IR </a:t>
            </a:r>
            <a:r>
              <a:rPr lang="pl-PL" sz="2400" b="1" dirty="0" err="1">
                <a:latin typeface="Calibri" pitchFamily="34" charset="0"/>
                <a:cs typeface="Calibri" pitchFamily="34" charset="0"/>
              </a:rPr>
              <a:t>spectroscopy</a:t>
            </a:r>
            <a:r>
              <a:rPr lang="pl-PL" sz="2400" b="1" dirty="0">
                <a:latin typeface="Calibri" pitchFamily="34" charset="0"/>
                <a:cs typeface="Calibri" pitchFamily="34" charset="0"/>
              </a:rPr>
              <a:t> </a:t>
            </a:r>
            <a:r>
              <a:rPr lang="pl-PL" sz="2400" b="1" dirty="0" err="1">
                <a:latin typeface="Calibri" pitchFamily="34" charset="0"/>
                <a:cs typeface="Calibri" pitchFamily="34" charset="0"/>
              </a:rPr>
              <a:t>is</a:t>
            </a:r>
            <a:r>
              <a:rPr lang="pl-PL" sz="2400" b="1" dirty="0">
                <a:latin typeface="Calibri" pitchFamily="34" charset="0"/>
                <a:cs typeface="Calibri" pitchFamily="34" charset="0"/>
              </a:rPr>
              <a:t> </a:t>
            </a:r>
            <a:r>
              <a:rPr lang="pl-PL" sz="2400" b="1" dirty="0" err="1">
                <a:latin typeface="Calibri" pitchFamily="34" charset="0"/>
                <a:cs typeface="Calibri" pitchFamily="34" charset="0"/>
              </a:rPr>
              <a:t>an</a:t>
            </a:r>
            <a:r>
              <a:rPr lang="pl-PL" sz="2400" b="1" dirty="0">
                <a:latin typeface="Calibri" pitchFamily="34" charset="0"/>
                <a:cs typeface="Calibri" pitchFamily="34" charset="0"/>
              </a:rPr>
              <a:t> </a:t>
            </a:r>
            <a:r>
              <a:rPr lang="pl-PL" sz="2400" b="1" dirty="0" err="1">
                <a:latin typeface="Calibri" pitchFamily="34" charset="0"/>
                <a:cs typeface="Calibri" pitchFamily="34" charset="0"/>
              </a:rPr>
              <a:t>absorption</a:t>
            </a:r>
            <a:r>
              <a:rPr lang="pl-PL" sz="2400" b="1" dirty="0">
                <a:latin typeface="Calibri" pitchFamily="34" charset="0"/>
                <a:cs typeface="Calibri" pitchFamily="34" charset="0"/>
              </a:rPr>
              <a:t> </a:t>
            </a:r>
            <a:r>
              <a:rPr lang="pl-PL" sz="2400" b="1" dirty="0" err="1">
                <a:latin typeface="Calibri" pitchFamily="34" charset="0"/>
                <a:cs typeface="Calibri" pitchFamily="34" charset="0"/>
              </a:rPr>
              <a:t>spectroscopy</a:t>
            </a:r>
            <a:r>
              <a:rPr lang="pl-PL" sz="2400" b="1" dirty="0">
                <a:latin typeface="Calibri" pitchFamily="34" charset="0"/>
                <a:cs typeface="Calibri" pitchFamily="34" charset="0"/>
              </a:rPr>
              <a:t>.</a:t>
            </a:r>
          </a:p>
          <a:p>
            <a:r>
              <a:rPr lang="pl-PL" sz="2400" b="1" dirty="0">
                <a:latin typeface="Calibri" pitchFamily="34" charset="0"/>
                <a:cs typeface="Calibri" pitchFamily="34" charset="0"/>
              </a:rPr>
              <a:t>Raman </a:t>
            </a:r>
            <a:r>
              <a:rPr lang="pl-PL" sz="2400" b="1" dirty="0" err="1">
                <a:latin typeface="Calibri" pitchFamily="34" charset="0"/>
                <a:cs typeface="Calibri" pitchFamily="34" charset="0"/>
              </a:rPr>
              <a:t>spectroscopy</a:t>
            </a:r>
            <a:r>
              <a:rPr lang="pl-PL" sz="2400" b="1" dirty="0">
                <a:latin typeface="Calibri" pitchFamily="34" charset="0"/>
                <a:cs typeface="Calibri" pitchFamily="34" charset="0"/>
              </a:rPr>
              <a:t> </a:t>
            </a:r>
            <a:r>
              <a:rPr lang="pl-PL" sz="2400" b="1" dirty="0" err="1">
                <a:latin typeface="Calibri" pitchFamily="34" charset="0"/>
                <a:cs typeface="Calibri" pitchFamily="34" charset="0"/>
              </a:rPr>
              <a:t>use</a:t>
            </a:r>
            <a:r>
              <a:rPr lang="pl-PL" sz="2400" b="1" dirty="0">
                <a:latin typeface="Calibri" pitchFamily="34" charset="0"/>
                <a:cs typeface="Calibri" pitchFamily="34" charset="0"/>
              </a:rPr>
              <a:t>  the </a:t>
            </a:r>
            <a:r>
              <a:rPr lang="pl-PL" sz="2400" b="1" dirty="0" err="1">
                <a:latin typeface="Calibri" pitchFamily="34" charset="0"/>
                <a:cs typeface="Calibri" pitchFamily="34" charset="0"/>
              </a:rPr>
              <a:t>phenomenon</a:t>
            </a:r>
            <a:r>
              <a:rPr lang="pl-PL" sz="2400" b="1" dirty="0">
                <a:latin typeface="Calibri" pitchFamily="34" charset="0"/>
                <a:cs typeface="Calibri" pitchFamily="34" charset="0"/>
              </a:rPr>
              <a:t> of </a:t>
            </a:r>
            <a:r>
              <a:rPr lang="pl-PL" sz="2400" b="1" dirty="0" err="1">
                <a:latin typeface="Calibri" pitchFamily="34" charset="0"/>
                <a:cs typeface="Calibri" pitchFamily="34" charset="0"/>
              </a:rPr>
              <a:t>light</a:t>
            </a:r>
            <a:r>
              <a:rPr lang="pl-PL" sz="2400" b="1" dirty="0">
                <a:latin typeface="Calibri" pitchFamily="34" charset="0"/>
                <a:cs typeface="Calibri" pitchFamily="34" charset="0"/>
              </a:rPr>
              <a:t> </a:t>
            </a:r>
            <a:r>
              <a:rPr lang="pl-PL" sz="2400" b="1" dirty="0" err="1">
                <a:latin typeface="Calibri" pitchFamily="34" charset="0"/>
                <a:cs typeface="Calibri" pitchFamily="34" charset="0"/>
              </a:rPr>
              <a:t>scattering</a:t>
            </a:r>
            <a:r>
              <a:rPr lang="pl-PL" sz="2400" b="1" dirty="0">
                <a:latin typeface="Calibri" pitchFamily="34" charset="0"/>
                <a:cs typeface="Calibri" pitchFamily="34" charset="0"/>
              </a:rPr>
              <a:t>.</a:t>
            </a:r>
          </a:p>
          <a:p>
            <a:endParaRPr lang="pl-PL" sz="2400" b="1" dirty="0">
              <a:latin typeface="Calibri" pitchFamily="34" charset="0"/>
              <a:cs typeface="Calibri" pitchFamily="34" charset="0"/>
            </a:endParaRPr>
          </a:p>
          <a:p>
            <a:endParaRPr lang="pl-PL" sz="2400" b="1" dirty="0">
              <a:latin typeface="Calibri" pitchFamily="34" charset="0"/>
              <a:cs typeface="Calibri" pitchFamily="34" charset="0"/>
            </a:endParaRPr>
          </a:p>
          <a:p>
            <a:r>
              <a:rPr lang="pl-PL" sz="2400" b="1" dirty="0">
                <a:latin typeface="Calibri" pitchFamily="34" charset="0"/>
                <a:cs typeface="Calibri" pitchFamily="34" charset="0"/>
              </a:rPr>
              <a:t>F</a:t>
            </a:r>
            <a:r>
              <a:rPr lang="en-US" sz="2400" b="1" dirty="0">
                <a:latin typeface="Calibri" pitchFamily="34" charset="0"/>
                <a:cs typeface="Calibri" pitchFamily="34" charset="0"/>
              </a:rPr>
              <a:t>or particles</a:t>
            </a:r>
            <a:r>
              <a:rPr lang="pl-PL" sz="2400" b="1" dirty="0">
                <a:latin typeface="Calibri" pitchFamily="34" charset="0"/>
                <a:cs typeface="Calibri" pitchFamily="34" charset="0"/>
              </a:rPr>
              <a:t> s</a:t>
            </a:r>
            <a:r>
              <a:rPr lang="en-US" sz="2400" b="1" dirty="0" err="1">
                <a:latin typeface="Calibri" pitchFamily="34" charset="0"/>
                <a:cs typeface="Calibri" pitchFamily="34" charset="0"/>
              </a:rPr>
              <a:t>everal</a:t>
            </a:r>
            <a:r>
              <a:rPr lang="en-US" sz="2400" b="1" dirty="0">
                <a:latin typeface="Calibri" pitchFamily="34" charset="0"/>
                <a:cs typeface="Calibri" pitchFamily="34" charset="0"/>
              </a:rPr>
              <a:t> conditions must be met</a:t>
            </a:r>
            <a:r>
              <a:rPr lang="pl-PL" sz="2400" b="1" dirty="0">
                <a:latin typeface="Calibri" pitchFamily="34" charset="0"/>
                <a:cs typeface="Calibri" pitchFamily="34" charset="0"/>
              </a:rPr>
              <a:t>,</a:t>
            </a:r>
            <a:r>
              <a:rPr lang="en-US" sz="2400" b="1" dirty="0">
                <a:latin typeface="Calibri" pitchFamily="34" charset="0"/>
                <a:cs typeface="Calibri" pitchFamily="34" charset="0"/>
              </a:rPr>
              <a:t> to absorb IR radiation</a:t>
            </a:r>
            <a:r>
              <a:rPr lang="pl-PL" sz="2400" b="1" dirty="0">
                <a:latin typeface="Calibri" pitchFamily="34" charset="0"/>
                <a:cs typeface="Calibri" pitchFamily="34" charset="0"/>
              </a:rPr>
              <a:t>. T</a:t>
            </a:r>
            <a:r>
              <a:rPr lang="en-US" sz="2400" b="1" dirty="0" err="1">
                <a:latin typeface="Calibri" pitchFamily="34" charset="0"/>
                <a:cs typeface="Calibri" pitchFamily="34" charset="0"/>
              </a:rPr>
              <a:t>hese</a:t>
            </a:r>
            <a:r>
              <a:rPr lang="en-US" sz="2400" b="1" dirty="0">
                <a:latin typeface="Calibri" pitchFamily="34" charset="0"/>
                <a:cs typeface="Calibri" pitchFamily="34" charset="0"/>
              </a:rPr>
              <a:t> conditions are called selection rules</a:t>
            </a:r>
            <a:r>
              <a:rPr lang="pl-PL" sz="2400" b="1" dirty="0">
                <a:latin typeface="Calibri" pitchFamily="34" charset="0"/>
                <a:cs typeface="Calibri" pitchFamily="34" charset="0"/>
              </a:rPr>
              <a:t>   </a:t>
            </a:r>
          </a:p>
          <a:p>
            <a:pPr marL="0" indent="0">
              <a:buNone/>
            </a:pPr>
            <a:r>
              <a:rPr lang="pl-PL" sz="2400" b="1" dirty="0">
                <a:latin typeface="Calibri" pitchFamily="34" charset="0"/>
                <a:cs typeface="Calibri" pitchFamily="34" charset="0"/>
              </a:rPr>
              <a:t>---------&gt; </a:t>
            </a:r>
            <a:r>
              <a:rPr lang="pl-PL" sz="2400" b="1" dirty="0" err="1">
                <a:latin typeface="Calibri" pitchFamily="34" charset="0"/>
                <a:cs typeface="Calibri" pitchFamily="34" charset="0"/>
              </a:rPr>
              <a:t>lectures</a:t>
            </a:r>
            <a:endParaRPr lang="pl-PL" sz="2400" b="1" dirty="0">
              <a:latin typeface="Calibri" pitchFamily="34" charset="0"/>
              <a:cs typeface="Calibri" pitchFamily="34" charset="0"/>
            </a:endParaRPr>
          </a:p>
          <a:p>
            <a:pPr marL="0" indent="0">
              <a:buNone/>
            </a:pPr>
            <a:endParaRPr lang="pl-PL" sz="2400" b="1" dirty="0">
              <a:latin typeface="Calibri" pitchFamily="34" charset="0"/>
              <a:cs typeface="Calibri" pitchFamily="34" charset="0"/>
            </a:endParaRPr>
          </a:p>
          <a:p>
            <a:pPr marL="342900" indent="-342900">
              <a:buFont typeface="+mj-lt"/>
              <a:buAutoNum type="arabicPeriod"/>
            </a:pPr>
            <a:endParaRPr lang="pl-PL" sz="2400" b="1" dirty="0">
              <a:latin typeface="Calibri" pitchFamily="34" charset="0"/>
              <a:cs typeface="Calibri" pitchFamily="34" charset="0"/>
            </a:endParaRPr>
          </a:p>
        </p:txBody>
      </p:sp>
      <p:sp>
        <p:nvSpPr>
          <p:cNvPr id="4" name="Tytuł 1"/>
          <p:cNvSpPr>
            <a:spLocks noGrp="1"/>
          </p:cNvSpPr>
          <p:nvPr>
            <p:ph type="title"/>
          </p:nvPr>
        </p:nvSpPr>
        <p:spPr>
          <a:xfrm>
            <a:off x="2136648" y="228600"/>
            <a:ext cx="8153400" cy="990600"/>
          </a:xfrm>
        </p:spPr>
        <p:txBody>
          <a:bodyPr>
            <a:normAutofit/>
          </a:bodyPr>
          <a:lstStyle/>
          <a:p>
            <a:r>
              <a:rPr lang="pl-PL" sz="1800" dirty="0">
                <a:latin typeface="Times New Roman" pitchFamily="18" charset="0"/>
                <a:cs typeface="Times New Roman" pitchFamily="18" charset="0"/>
              </a:rPr>
              <a:t>IR </a:t>
            </a:r>
            <a:r>
              <a:rPr lang="pl-PL" sz="1800" dirty="0" err="1">
                <a:latin typeface="Times New Roman" pitchFamily="18" charset="0"/>
                <a:cs typeface="Times New Roman" pitchFamily="18" charset="0"/>
              </a:rPr>
              <a:t>spectroscopy</a:t>
            </a:r>
            <a:r>
              <a:rPr lang="pl-PL" sz="1800" dirty="0">
                <a:latin typeface="Times New Roman" pitchFamily="18" charset="0"/>
                <a:cs typeface="Times New Roman" pitchFamily="18" charset="0"/>
              </a:rPr>
              <a:t> and Raman Spectroscopy as </a:t>
            </a:r>
            <a:r>
              <a:rPr lang="pl-PL" sz="1800" dirty="0" err="1">
                <a:latin typeface="Times New Roman" pitchFamily="18" charset="0"/>
                <a:cs typeface="Times New Roman" pitchFamily="18" charset="0"/>
              </a:rPr>
              <a:t>complementary</a:t>
            </a:r>
            <a:r>
              <a:rPr lang="pl-PL" sz="1800" dirty="0">
                <a:latin typeface="Times New Roman" pitchFamily="18" charset="0"/>
                <a:cs typeface="Times New Roman" pitchFamily="18" charset="0"/>
              </a:rPr>
              <a:t> </a:t>
            </a:r>
            <a:r>
              <a:rPr lang="pl-PL" sz="1800" dirty="0" err="1">
                <a:latin typeface="Times New Roman" pitchFamily="18" charset="0"/>
                <a:cs typeface="Times New Roman" pitchFamily="18" charset="0"/>
              </a:rPr>
              <a:t>methods</a:t>
            </a:r>
            <a:endParaRPr lang="pl-PL" sz="1800" dirty="0">
              <a:latin typeface="Times New Roman" pitchFamily="18" charset="0"/>
              <a:cs typeface="Times New Roman" pitchFamily="18" charset="0"/>
            </a:endParaRPr>
          </a:p>
        </p:txBody>
      </p:sp>
      <p:sp>
        <p:nvSpPr>
          <p:cNvPr id="7170"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6" name="Prostokąt 5"/>
          <p:cNvSpPr/>
          <p:nvPr/>
        </p:nvSpPr>
        <p:spPr>
          <a:xfrm>
            <a:off x="838200" y="3629745"/>
            <a:ext cx="10320130" cy="2636912"/>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Symbol zastępczy numeru slajdu 1"/>
          <p:cNvSpPr>
            <a:spLocks noGrp="1"/>
          </p:cNvSpPr>
          <p:nvPr>
            <p:ph type="sldNum" sz="quarter" idx="12"/>
          </p:nvPr>
        </p:nvSpPr>
        <p:spPr/>
        <p:txBody>
          <a:bodyPr>
            <a:normAutofit/>
          </a:bodyPr>
          <a:lstStyle/>
          <a:p>
            <a:fld id="{F0C94032-CD4C-4C25-B0C2-CEC720522D92}" type="slidenum">
              <a:rPr kumimoji="0" lang="en-US" smtClean="0"/>
              <a:pPr/>
              <a:t>29</a:t>
            </a:fld>
            <a:endParaRPr kumimoji="0" lang="en-US" dirty="0">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9A60A6B-4254-44FD-B172-4DA4E4F80754}"/>
              </a:ext>
            </a:extLst>
          </p:cNvPr>
          <p:cNvSpPr>
            <a:spLocks noGrp="1"/>
          </p:cNvSpPr>
          <p:nvPr>
            <p:ph type="title"/>
          </p:nvPr>
        </p:nvSpPr>
        <p:spPr/>
        <p:txBody>
          <a:bodyPr/>
          <a:lstStyle/>
          <a:p>
            <a:r>
              <a:rPr lang="pl-PL" dirty="0"/>
              <a:t>Raman </a:t>
            </a:r>
            <a:r>
              <a:rPr lang="pl-PL" dirty="0" err="1"/>
              <a:t>spectrometer</a:t>
            </a:r>
            <a:endParaRPr lang="pl-PL" dirty="0"/>
          </a:p>
        </p:txBody>
      </p:sp>
      <p:pic>
        <p:nvPicPr>
          <p:cNvPr id="4" name="Obraz 3">
            <a:extLst>
              <a:ext uri="{FF2B5EF4-FFF2-40B4-BE49-F238E27FC236}">
                <a16:creationId xmlns:a16="http://schemas.microsoft.com/office/drawing/2014/main" id="{54BAA402-1987-4EDE-96E5-6880EFFDC403}"/>
              </a:ext>
            </a:extLst>
          </p:cNvPr>
          <p:cNvPicPr>
            <a:picLocks noChangeAspect="1"/>
          </p:cNvPicPr>
          <p:nvPr/>
        </p:nvPicPr>
        <p:blipFill>
          <a:blip r:embed="rId2"/>
          <a:stretch>
            <a:fillRect/>
          </a:stretch>
        </p:blipFill>
        <p:spPr>
          <a:xfrm>
            <a:off x="1166811" y="1561202"/>
            <a:ext cx="9381919" cy="5190767"/>
          </a:xfrm>
          <a:prstGeom prst="rect">
            <a:avLst/>
          </a:prstGeom>
        </p:spPr>
      </p:pic>
      <p:sp>
        <p:nvSpPr>
          <p:cNvPr id="5" name="pole tekstowe 4">
            <a:extLst>
              <a:ext uri="{FF2B5EF4-FFF2-40B4-BE49-F238E27FC236}">
                <a16:creationId xmlns:a16="http://schemas.microsoft.com/office/drawing/2014/main" id="{A15D1E16-B6C5-498D-8981-C97DB162B6FF}"/>
              </a:ext>
            </a:extLst>
          </p:cNvPr>
          <p:cNvSpPr txBox="1"/>
          <p:nvPr/>
        </p:nvSpPr>
        <p:spPr>
          <a:xfrm>
            <a:off x="3829877" y="6228523"/>
            <a:ext cx="1216507" cy="400110"/>
          </a:xfrm>
          <a:prstGeom prst="rect">
            <a:avLst/>
          </a:prstGeom>
          <a:solidFill>
            <a:schemeClr val="bg1"/>
          </a:solidFill>
        </p:spPr>
        <p:txBody>
          <a:bodyPr wrap="square" rtlCol="0">
            <a:spAutoFit/>
          </a:bodyPr>
          <a:lstStyle/>
          <a:p>
            <a:r>
              <a:rPr lang="pl-PL" sz="2000" dirty="0" err="1"/>
              <a:t>Sample</a:t>
            </a:r>
            <a:endParaRPr lang="pl-PL" sz="2000" dirty="0"/>
          </a:p>
        </p:txBody>
      </p:sp>
      <p:sp>
        <p:nvSpPr>
          <p:cNvPr id="6" name="pole tekstowe 5">
            <a:extLst>
              <a:ext uri="{FF2B5EF4-FFF2-40B4-BE49-F238E27FC236}">
                <a16:creationId xmlns:a16="http://schemas.microsoft.com/office/drawing/2014/main" id="{7DBA16C9-21B7-4417-B9B8-24FEDBF12705}"/>
              </a:ext>
            </a:extLst>
          </p:cNvPr>
          <p:cNvSpPr txBox="1"/>
          <p:nvPr/>
        </p:nvSpPr>
        <p:spPr>
          <a:xfrm>
            <a:off x="4438130" y="3956530"/>
            <a:ext cx="1216507" cy="400110"/>
          </a:xfrm>
          <a:prstGeom prst="rect">
            <a:avLst/>
          </a:prstGeom>
          <a:solidFill>
            <a:schemeClr val="bg1"/>
          </a:solidFill>
        </p:spPr>
        <p:txBody>
          <a:bodyPr wrap="square" rtlCol="0">
            <a:spAutoFit/>
          </a:bodyPr>
          <a:lstStyle/>
          <a:p>
            <a:r>
              <a:rPr lang="pl-PL" sz="2000" dirty="0" err="1"/>
              <a:t>Filter</a:t>
            </a:r>
            <a:endParaRPr lang="pl-PL" sz="2000" dirty="0"/>
          </a:p>
        </p:txBody>
      </p:sp>
      <p:sp>
        <p:nvSpPr>
          <p:cNvPr id="7" name="pole tekstowe 6">
            <a:extLst>
              <a:ext uri="{FF2B5EF4-FFF2-40B4-BE49-F238E27FC236}">
                <a16:creationId xmlns:a16="http://schemas.microsoft.com/office/drawing/2014/main" id="{1B099077-F2C9-474D-BCFB-181EE93BE5B7}"/>
              </a:ext>
            </a:extLst>
          </p:cNvPr>
          <p:cNvSpPr txBox="1"/>
          <p:nvPr/>
        </p:nvSpPr>
        <p:spPr>
          <a:xfrm>
            <a:off x="6526694" y="3413722"/>
            <a:ext cx="1216507" cy="400110"/>
          </a:xfrm>
          <a:prstGeom prst="rect">
            <a:avLst/>
          </a:prstGeom>
          <a:solidFill>
            <a:schemeClr val="bg1"/>
          </a:solidFill>
        </p:spPr>
        <p:txBody>
          <a:bodyPr wrap="square" rtlCol="0">
            <a:spAutoFit/>
          </a:bodyPr>
          <a:lstStyle/>
          <a:p>
            <a:r>
              <a:rPr lang="pl-PL" sz="2000" dirty="0"/>
              <a:t>Interface</a:t>
            </a:r>
          </a:p>
        </p:txBody>
      </p:sp>
      <p:sp>
        <p:nvSpPr>
          <p:cNvPr id="8" name="pole tekstowe 7">
            <a:extLst>
              <a:ext uri="{FF2B5EF4-FFF2-40B4-BE49-F238E27FC236}">
                <a16:creationId xmlns:a16="http://schemas.microsoft.com/office/drawing/2014/main" id="{097FD4CC-4484-4190-A1F4-CDFA436B6F32}"/>
              </a:ext>
            </a:extLst>
          </p:cNvPr>
          <p:cNvSpPr txBox="1"/>
          <p:nvPr/>
        </p:nvSpPr>
        <p:spPr>
          <a:xfrm>
            <a:off x="5183256" y="2124403"/>
            <a:ext cx="2012675" cy="400110"/>
          </a:xfrm>
          <a:prstGeom prst="rect">
            <a:avLst/>
          </a:prstGeom>
          <a:solidFill>
            <a:schemeClr val="bg1"/>
          </a:solidFill>
        </p:spPr>
        <p:txBody>
          <a:bodyPr wrap="square" rtlCol="0">
            <a:spAutoFit/>
          </a:bodyPr>
          <a:lstStyle/>
          <a:p>
            <a:r>
              <a:rPr lang="pl-PL" sz="2000" dirty="0" err="1"/>
              <a:t>Photomultiplier</a:t>
            </a:r>
            <a:endParaRPr lang="pl-PL" sz="2000" dirty="0"/>
          </a:p>
        </p:txBody>
      </p:sp>
      <p:sp>
        <p:nvSpPr>
          <p:cNvPr id="9" name="pole tekstowe 8">
            <a:extLst>
              <a:ext uri="{FF2B5EF4-FFF2-40B4-BE49-F238E27FC236}">
                <a16:creationId xmlns:a16="http://schemas.microsoft.com/office/drawing/2014/main" id="{F948783E-2546-4463-ACBF-07CFC97C28C1}"/>
              </a:ext>
            </a:extLst>
          </p:cNvPr>
          <p:cNvSpPr txBox="1"/>
          <p:nvPr/>
        </p:nvSpPr>
        <p:spPr>
          <a:xfrm>
            <a:off x="5605982" y="2668637"/>
            <a:ext cx="1444175" cy="400110"/>
          </a:xfrm>
          <a:prstGeom prst="rect">
            <a:avLst/>
          </a:prstGeom>
          <a:solidFill>
            <a:schemeClr val="bg1"/>
          </a:solidFill>
        </p:spPr>
        <p:txBody>
          <a:bodyPr wrap="square" rtlCol="0">
            <a:spAutoFit/>
          </a:bodyPr>
          <a:lstStyle/>
          <a:p>
            <a:r>
              <a:rPr lang="pl-PL" sz="2000" dirty="0" err="1"/>
              <a:t>Amplifier</a:t>
            </a:r>
            <a:endParaRPr lang="pl-PL" sz="2000" dirty="0"/>
          </a:p>
        </p:txBody>
      </p:sp>
      <p:sp>
        <p:nvSpPr>
          <p:cNvPr id="10" name="Prostokąt 9">
            <a:extLst>
              <a:ext uri="{FF2B5EF4-FFF2-40B4-BE49-F238E27FC236}">
                <a16:creationId xmlns:a16="http://schemas.microsoft.com/office/drawing/2014/main" id="{7588332A-7FD8-4A1C-A58B-75624077354A}"/>
              </a:ext>
            </a:extLst>
          </p:cNvPr>
          <p:cNvSpPr/>
          <p:nvPr/>
        </p:nvSpPr>
        <p:spPr>
          <a:xfrm>
            <a:off x="4732923" y="4993726"/>
            <a:ext cx="2038938" cy="707886"/>
          </a:xfrm>
          <a:prstGeom prst="rect">
            <a:avLst/>
          </a:prstGeom>
          <a:solidFill>
            <a:schemeClr val="bg1"/>
          </a:solidFill>
        </p:spPr>
        <p:txBody>
          <a:bodyPr wrap="square">
            <a:spAutoFit/>
          </a:bodyPr>
          <a:lstStyle/>
          <a:p>
            <a:pPr algn="ctr"/>
            <a:r>
              <a:rPr lang="pl-PL" sz="2000" dirty="0" err="1"/>
              <a:t>preliminary</a:t>
            </a:r>
            <a:r>
              <a:rPr lang="pl-PL" sz="2000" dirty="0"/>
              <a:t> </a:t>
            </a:r>
            <a:r>
              <a:rPr lang="pl-PL" sz="2000" dirty="0" err="1"/>
              <a:t>optical</a:t>
            </a:r>
            <a:r>
              <a:rPr lang="pl-PL" sz="2000" dirty="0"/>
              <a:t> system </a:t>
            </a:r>
          </a:p>
        </p:txBody>
      </p:sp>
    </p:spTree>
    <p:extLst>
      <p:ext uri="{BB962C8B-B14F-4D97-AF65-F5344CB8AC3E}">
        <p14:creationId xmlns:p14="http://schemas.microsoft.com/office/powerpoint/2010/main" val="28740196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p:txBody>
          <a:bodyPr>
            <a:normAutofit/>
          </a:bodyPr>
          <a:lstStyle/>
          <a:p>
            <a:pPr marL="0" indent="0" algn="ctr">
              <a:buNone/>
            </a:pPr>
            <a:r>
              <a:rPr lang="pl-PL" sz="2000" b="1" dirty="0">
                <a:solidFill>
                  <a:srgbClr val="7030A0"/>
                </a:solidFill>
              </a:rPr>
              <a:t>Raman Spectroscopy and IR Spectroscopy, </a:t>
            </a:r>
            <a:r>
              <a:rPr lang="pl-PL" sz="2000" b="1" dirty="0" err="1">
                <a:solidFill>
                  <a:srgbClr val="7030A0"/>
                </a:solidFill>
              </a:rPr>
              <a:t>provides</a:t>
            </a:r>
            <a:r>
              <a:rPr lang="pl-PL" sz="2000" b="1" dirty="0">
                <a:solidFill>
                  <a:srgbClr val="7030A0"/>
                </a:solidFill>
              </a:rPr>
              <a:t> </a:t>
            </a:r>
            <a:r>
              <a:rPr lang="pl-PL" sz="2000" b="1" dirty="0" err="1">
                <a:solidFill>
                  <a:srgbClr val="7030A0"/>
                </a:solidFill>
              </a:rPr>
              <a:t>information</a:t>
            </a:r>
            <a:r>
              <a:rPr lang="pl-PL" sz="2000" b="1" dirty="0">
                <a:solidFill>
                  <a:srgbClr val="7030A0"/>
                </a:solidFill>
              </a:rPr>
              <a:t> </a:t>
            </a:r>
            <a:r>
              <a:rPr lang="pl-PL" sz="2000" b="1" dirty="0" err="1">
                <a:solidFill>
                  <a:srgbClr val="7030A0"/>
                </a:solidFill>
              </a:rPr>
              <a:t>about</a:t>
            </a:r>
            <a:r>
              <a:rPr lang="pl-PL" sz="2000" b="1" dirty="0">
                <a:solidFill>
                  <a:srgbClr val="7030A0"/>
                </a:solidFill>
              </a:rPr>
              <a:t> </a:t>
            </a:r>
            <a:r>
              <a:rPr lang="pl-PL" sz="2000" b="1" dirty="0" err="1">
                <a:solidFill>
                  <a:srgbClr val="7030A0"/>
                </a:solidFill>
              </a:rPr>
              <a:t>vibrational</a:t>
            </a:r>
            <a:r>
              <a:rPr lang="pl-PL" sz="2000" b="1" dirty="0">
                <a:solidFill>
                  <a:srgbClr val="7030A0"/>
                </a:solidFill>
              </a:rPr>
              <a:t> </a:t>
            </a:r>
            <a:r>
              <a:rPr lang="pl-PL" sz="2000" b="1" dirty="0" err="1">
                <a:solidFill>
                  <a:srgbClr val="7030A0"/>
                </a:solidFill>
              </a:rPr>
              <a:t>properties</a:t>
            </a:r>
            <a:r>
              <a:rPr lang="pl-PL" sz="2000" b="1" dirty="0">
                <a:solidFill>
                  <a:srgbClr val="7030A0"/>
                </a:solidFill>
              </a:rPr>
              <a:t> of </a:t>
            </a:r>
            <a:r>
              <a:rPr lang="pl-PL" sz="2000" b="1" dirty="0" err="1">
                <a:solidFill>
                  <a:srgbClr val="7030A0"/>
                </a:solidFill>
              </a:rPr>
              <a:t>molecules</a:t>
            </a:r>
            <a:endParaRPr lang="pl-PL" sz="2000" b="1" dirty="0">
              <a:solidFill>
                <a:srgbClr val="7030A0"/>
              </a:solidFill>
            </a:endParaRPr>
          </a:p>
          <a:p>
            <a:pPr algn="ctr"/>
            <a:r>
              <a:rPr lang="pl-PL" sz="2000" b="1" dirty="0">
                <a:solidFill>
                  <a:srgbClr val="7030A0"/>
                </a:solidFill>
              </a:rPr>
              <a:t>Raman Spectroscopy </a:t>
            </a:r>
            <a:r>
              <a:rPr lang="pl-PL" sz="2000" b="1" dirty="0" err="1">
                <a:solidFill>
                  <a:srgbClr val="7030A0"/>
                </a:solidFill>
              </a:rPr>
              <a:t>is</a:t>
            </a:r>
            <a:r>
              <a:rPr lang="pl-PL" sz="2000" b="1" dirty="0">
                <a:solidFill>
                  <a:srgbClr val="7030A0"/>
                </a:solidFill>
              </a:rPr>
              <a:t> </a:t>
            </a:r>
            <a:r>
              <a:rPr lang="pl-PL" sz="2000" b="1" dirty="0" err="1">
                <a:solidFill>
                  <a:srgbClr val="7030A0"/>
                </a:solidFill>
              </a:rPr>
              <a:t>based</a:t>
            </a:r>
            <a:r>
              <a:rPr lang="pl-PL" sz="2000" b="1" dirty="0">
                <a:solidFill>
                  <a:srgbClr val="7030A0"/>
                </a:solidFill>
              </a:rPr>
              <a:t> on </a:t>
            </a:r>
            <a:r>
              <a:rPr lang="pl-PL" sz="2000" b="1" dirty="0" err="1">
                <a:solidFill>
                  <a:srgbClr val="7030A0"/>
                </a:solidFill>
              </a:rPr>
              <a:t>light</a:t>
            </a:r>
            <a:r>
              <a:rPr lang="pl-PL" sz="2000" b="1" dirty="0">
                <a:solidFill>
                  <a:srgbClr val="7030A0"/>
                </a:solidFill>
              </a:rPr>
              <a:t> </a:t>
            </a:r>
            <a:r>
              <a:rPr lang="pl-PL" sz="2000" b="1" dirty="0" err="1">
                <a:solidFill>
                  <a:srgbClr val="7030A0"/>
                </a:solidFill>
              </a:rPr>
              <a:t>scattering</a:t>
            </a:r>
            <a:endParaRPr lang="pl-PL" sz="2000" b="1" dirty="0">
              <a:solidFill>
                <a:srgbClr val="7030A0"/>
              </a:solidFill>
            </a:endParaRPr>
          </a:p>
          <a:p>
            <a:pPr algn="ctr"/>
            <a:r>
              <a:rPr lang="pl-PL" sz="2000" b="1" dirty="0">
                <a:solidFill>
                  <a:srgbClr val="7030A0"/>
                </a:solidFill>
              </a:rPr>
              <a:t>IR Spectroscopy </a:t>
            </a:r>
            <a:r>
              <a:rPr lang="pl-PL" sz="2000" b="1" dirty="0" err="1">
                <a:solidFill>
                  <a:srgbClr val="7030A0"/>
                </a:solidFill>
              </a:rPr>
              <a:t>is</a:t>
            </a:r>
            <a:r>
              <a:rPr lang="pl-PL" sz="2000" b="1" dirty="0">
                <a:solidFill>
                  <a:srgbClr val="7030A0"/>
                </a:solidFill>
              </a:rPr>
              <a:t> </a:t>
            </a:r>
            <a:r>
              <a:rPr lang="pl-PL" sz="2000" b="1" dirty="0" err="1">
                <a:solidFill>
                  <a:srgbClr val="7030A0"/>
                </a:solidFill>
              </a:rPr>
              <a:t>based</a:t>
            </a:r>
            <a:r>
              <a:rPr lang="pl-PL" sz="2000" b="1" dirty="0">
                <a:solidFill>
                  <a:srgbClr val="7030A0"/>
                </a:solidFill>
              </a:rPr>
              <a:t> on </a:t>
            </a:r>
            <a:r>
              <a:rPr lang="pl-PL" sz="2000" b="1" dirty="0" err="1">
                <a:solidFill>
                  <a:srgbClr val="7030A0"/>
                </a:solidFill>
              </a:rPr>
              <a:t>absorption</a:t>
            </a:r>
            <a:endParaRPr lang="pl-PL" sz="2000" b="1" dirty="0">
              <a:solidFill>
                <a:srgbClr val="7030A0"/>
              </a:solidFill>
            </a:endParaRPr>
          </a:p>
          <a:p>
            <a:pPr marL="0" indent="0" algn="ctr">
              <a:buNone/>
            </a:pPr>
            <a:r>
              <a:rPr lang="en-US" sz="2000" b="1" dirty="0">
                <a:solidFill>
                  <a:srgbClr val="7030A0"/>
                </a:solidFill>
              </a:rPr>
              <a:t>What are the differences?</a:t>
            </a:r>
            <a:r>
              <a:rPr lang="pl-PL" sz="2000" b="1" dirty="0">
                <a:solidFill>
                  <a:srgbClr val="7030A0"/>
                </a:solidFill>
              </a:rPr>
              <a:t> </a:t>
            </a:r>
          </a:p>
          <a:p>
            <a:pPr>
              <a:buNone/>
            </a:pPr>
            <a:br>
              <a:rPr lang="pl-PL" dirty="0"/>
            </a:br>
            <a:endParaRPr lang="pl-PL" dirty="0"/>
          </a:p>
        </p:txBody>
      </p:sp>
      <p:sp>
        <p:nvSpPr>
          <p:cNvPr id="4" name="Tytuł 1"/>
          <p:cNvSpPr>
            <a:spLocks noGrp="1"/>
          </p:cNvSpPr>
          <p:nvPr>
            <p:ph type="title"/>
          </p:nvPr>
        </p:nvSpPr>
        <p:spPr>
          <a:xfrm>
            <a:off x="2136648" y="228600"/>
            <a:ext cx="8153400" cy="990600"/>
          </a:xfrm>
        </p:spPr>
        <p:txBody>
          <a:bodyPr>
            <a:normAutofit/>
          </a:bodyPr>
          <a:lstStyle/>
          <a:p>
            <a:r>
              <a:rPr lang="pl-PL" sz="1800" dirty="0">
                <a:latin typeface="Times New Roman" pitchFamily="18" charset="0"/>
                <a:cs typeface="Times New Roman" pitchFamily="18" charset="0"/>
              </a:rPr>
              <a:t>IR </a:t>
            </a:r>
            <a:r>
              <a:rPr lang="pl-PL" sz="1800" dirty="0" err="1">
                <a:latin typeface="Times New Roman" pitchFamily="18" charset="0"/>
                <a:cs typeface="Times New Roman" pitchFamily="18" charset="0"/>
              </a:rPr>
              <a:t>spectroscopy</a:t>
            </a:r>
            <a:r>
              <a:rPr lang="pl-PL" sz="1800" dirty="0">
                <a:latin typeface="Times New Roman" pitchFamily="18" charset="0"/>
                <a:cs typeface="Times New Roman" pitchFamily="18" charset="0"/>
              </a:rPr>
              <a:t> and Raman Spectroscopy as </a:t>
            </a:r>
            <a:r>
              <a:rPr lang="pl-PL" sz="1800" dirty="0" err="1">
                <a:latin typeface="Times New Roman" pitchFamily="18" charset="0"/>
                <a:cs typeface="Times New Roman" pitchFamily="18" charset="0"/>
              </a:rPr>
              <a:t>complementary</a:t>
            </a:r>
            <a:r>
              <a:rPr lang="pl-PL" sz="1800" dirty="0">
                <a:latin typeface="Times New Roman" pitchFamily="18" charset="0"/>
                <a:cs typeface="Times New Roman" pitchFamily="18" charset="0"/>
              </a:rPr>
              <a:t> </a:t>
            </a:r>
            <a:r>
              <a:rPr lang="pl-PL" sz="1800" dirty="0" err="1">
                <a:latin typeface="Times New Roman" pitchFamily="18" charset="0"/>
                <a:cs typeface="Times New Roman" pitchFamily="18" charset="0"/>
              </a:rPr>
              <a:t>methods</a:t>
            </a:r>
            <a:endParaRPr lang="pl-PL" sz="1800" dirty="0">
              <a:latin typeface="Times New Roman" pitchFamily="18" charset="0"/>
              <a:cs typeface="Times New Roman" pitchFamily="18" charset="0"/>
            </a:endParaRPr>
          </a:p>
        </p:txBody>
      </p:sp>
      <p:grpSp>
        <p:nvGrpSpPr>
          <p:cNvPr id="24" name="Grupa 23"/>
          <p:cNvGrpSpPr/>
          <p:nvPr/>
        </p:nvGrpSpPr>
        <p:grpSpPr>
          <a:xfrm>
            <a:off x="2312357" y="3848101"/>
            <a:ext cx="8335963" cy="1656283"/>
            <a:chOff x="323850" y="4365625"/>
            <a:chExt cx="8335963" cy="1515287"/>
          </a:xfrm>
        </p:grpSpPr>
        <p:pic>
          <p:nvPicPr>
            <p:cNvPr id="25" name="Picture 12" descr="Symmetrical_stretching"/>
            <p:cNvPicPr>
              <a:picLocks noChangeAspect="1" noChangeArrowheads="1" noCrop="1"/>
            </p:cNvPicPr>
            <p:nvPr/>
          </p:nvPicPr>
          <p:blipFill>
            <a:blip r:embed="rId2" cstate="print"/>
            <a:srcRect/>
            <a:stretch>
              <a:fillRect/>
            </a:stretch>
          </p:blipFill>
          <p:spPr bwMode="auto">
            <a:xfrm>
              <a:off x="323850" y="4365625"/>
              <a:ext cx="1368425" cy="977900"/>
            </a:xfrm>
            <a:prstGeom prst="rect">
              <a:avLst/>
            </a:prstGeom>
            <a:noFill/>
            <a:ln w="9525">
              <a:noFill/>
              <a:miter lim="800000"/>
              <a:headEnd/>
              <a:tailEnd/>
            </a:ln>
          </p:spPr>
        </p:pic>
        <p:pic>
          <p:nvPicPr>
            <p:cNvPr id="26" name="Picture 14" descr="Wagging"/>
            <p:cNvPicPr>
              <a:picLocks noChangeAspect="1" noChangeArrowheads="1" noCrop="1"/>
            </p:cNvPicPr>
            <p:nvPr/>
          </p:nvPicPr>
          <p:blipFill>
            <a:blip r:embed="rId3" cstate="print"/>
            <a:srcRect/>
            <a:stretch>
              <a:fillRect/>
            </a:stretch>
          </p:blipFill>
          <p:spPr bwMode="auto">
            <a:xfrm>
              <a:off x="4427538" y="4437063"/>
              <a:ext cx="1296987" cy="927100"/>
            </a:xfrm>
            <a:prstGeom prst="rect">
              <a:avLst/>
            </a:prstGeom>
            <a:noFill/>
            <a:ln w="9525">
              <a:noFill/>
              <a:miter lim="800000"/>
              <a:headEnd/>
              <a:tailEnd/>
            </a:ln>
          </p:spPr>
        </p:pic>
        <p:pic>
          <p:nvPicPr>
            <p:cNvPr id="27" name="Picture 15" descr="Modo_rotacao"/>
            <p:cNvPicPr>
              <a:picLocks noChangeAspect="1" noChangeArrowheads="1" noCrop="1"/>
            </p:cNvPicPr>
            <p:nvPr/>
          </p:nvPicPr>
          <p:blipFill>
            <a:blip r:embed="rId4" cstate="print"/>
            <a:srcRect/>
            <a:stretch>
              <a:fillRect/>
            </a:stretch>
          </p:blipFill>
          <p:spPr bwMode="auto">
            <a:xfrm>
              <a:off x="7308850" y="4386263"/>
              <a:ext cx="1350963" cy="965200"/>
            </a:xfrm>
            <a:prstGeom prst="rect">
              <a:avLst/>
            </a:prstGeom>
            <a:noFill/>
            <a:ln w="9525">
              <a:noFill/>
              <a:miter lim="800000"/>
              <a:headEnd/>
              <a:tailEnd/>
            </a:ln>
          </p:spPr>
        </p:pic>
        <p:pic>
          <p:nvPicPr>
            <p:cNvPr id="28" name="Picture 16" descr="Scissoring"/>
            <p:cNvPicPr>
              <a:picLocks noChangeAspect="1" noChangeArrowheads="1" noCrop="1"/>
            </p:cNvPicPr>
            <p:nvPr/>
          </p:nvPicPr>
          <p:blipFill>
            <a:blip r:embed="rId5" cstate="print"/>
            <a:srcRect/>
            <a:stretch>
              <a:fillRect/>
            </a:stretch>
          </p:blipFill>
          <p:spPr bwMode="auto">
            <a:xfrm>
              <a:off x="3132138" y="4437063"/>
              <a:ext cx="1296987" cy="927100"/>
            </a:xfrm>
            <a:prstGeom prst="rect">
              <a:avLst/>
            </a:prstGeom>
            <a:noFill/>
            <a:ln w="9525">
              <a:noFill/>
              <a:miter lim="800000"/>
              <a:headEnd/>
              <a:tailEnd/>
            </a:ln>
          </p:spPr>
        </p:pic>
        <p:pic>
          <p:nvPicPr>
            <p:cNvPr id="29" name="Picture 18" descr="Twisting"/>
            <p:cNvPicPr>
              <a:picLocks noChangeAspect="1" noChangeArrowheads="1" noCrop="1"/>
            </p:cNvPicPr>
            <p:nvPr/>
          </p:nvPicPr>
          <p:blipFill>
            <a:blip r:embed="rId6" cstate="print"/>
            <a:srcRect/>
            <a:stretch>
              <a:fillRect/>
            </a:stretch>
          </p:blipFill>
          <p:spPr bwMode="auto">
            <a:xfrm>
              <a:off x="5795963" y="4365625"/>
              <a:ext cx="1439862" cy="1028700"/>
            </a:xfrm>
            <a:prstGeom prst="rect">
              <a:avLst/>
            </a:prstGeom>
            <a:noFill/>
            <a:ln w="9525">
              <a:noFill/>
              <a:miter lim="800000"/>
              <a:headEnd/>
              <a:tailEnd/>
            </a:ln>
          </p:spPr>
        </p:pic>
        <p:pic>
          <p:nvPicPr>
            <p:cNvPr id="30" name="Picture 19" descr="Asymmetrical_stretching"/>
            <p:cNvPicPr>
              <a:picLocks noChangeAspect="1" noChangeArrowheads="1" noCrop="1"/>
            </p:cNvPicPr>
            <p:nvPr/>
          </p:nvPicPr>
          <p:blipFill>
            <a:blip r:embed="rId7" cstate="print"/>
            <a:srcRect/>
            <a:stretch>
              <a:fillRect/>
            </a:stretch>
          </p:blipFill>
          <p:spPr bwMode="auto">
            <a:xfrm>
              <a:off x="1763713" y="4437063"/>
              <a:ext cx="1287462" cy="919162"/>
            </a:xfrm>
            <a:prstGeom prst="rect">
              <a:avLst/>
            </a:prstGeom>
            <a:noFill/>
            <a:ln w="9525">
              <a:noFill/>
              <a:miter lim="800000"/>
              <a:headEnd/>
              <a:tailEnd/>
            </a:ln>
          </p:spPr>
        </p:pic>
        <p:sp>
          <p:nvSpPr>
            <p:cNvPr id="31" name="Text Box 20"/>
            <p:cNvSpPr txBox="1">
              <a:spLocks noChangeArrowheads="1"/>
            </p:cNvSpPr>
            <p:nvPr/>
          </p:nvSpPr>
          <p:spPr bwMode="auto">
            <a:xfrm>
              <a:off x="386767" y="5328045"/>
              <a:ext cx="1316386" cy="225261"/>
            </a:xfrm>
            <a:prstGeom prst="rect">
              <a:avLst/>
            </a:prstGeom>
            <a:noFill/>
            <a:ln w="25400" algn="ctr">
              <a:noFill/>
              <a:miter lim="800000"/>
              <a:headEnd/>
              <a:tailEnd/>
            </a:ln>
          </p:spPr>
          <p:txBody>
            <a:bodyPr wrap="none">
              <a:spAutoFit/>
            </a:bodyPr>
            <a:lstStyle/>
            <a:p>
              <a:r>
                <a:rPr lang="pl-PL" sz="1000" b="1" dirty="0" err="1"/>
                <a:t>Symmetric</a:t>
              </a:r>
              <a:r>
                <a:rPr lang="pl-PL" sz="1000" b="1" dirty="0"/>
                <a:t> </a:t>
              </a:r>
              <a:r>
                <a:rPr lang="pl-PL" sz="1000" b="1" dirty="0" err="1"/>
                <a:t>stretching</a:t>
              </a:r>
              <a:endParaRPr lang="pl-PL" sz="1000" b="1" dirty="0"/>
            </a:p>
          </p:txBody>
        </p:sp>
        <p:sp>
          <p:nvSpPr>
            <p:cNvPr id="32" name="Text Box 21"/>
            <p:cNvSpPr txBox="1">
              <a:spLocks noChangeArrowheads="1"/>
            </p:cNvSpPr>
            <p:nvPr/>
          </p:nvSpPr>
          <p:spPr bwMode="auto">
            <a:xfrm>
              <a:off x="1471931" y="5655651"/>
              <a:ext cx="1529586" cy="225261"/>
            </a:xfrm>
            <a:prstGeom prst="rect">
              <a:avLst/>
            </a:prstGeom>
            <a:noFill/>
            <a:ln w="25400" algn="ctr">
              <a:noFill/>
              <a:miter lim="800000"/>
              <a:headEnd/>
              <a:tailEnd/>
            </a:ln>
          </p:spPr>
          <p:txBody>
            <a:bodyPr wrap="none">
              <a:spAutoFit/>
            </a:bodyPr>
            <a:lstStyle/>
            <a:p>
              <a:r>
                <a:rPr lang="pl-PL" sz="1000" b="1" dirty="0" err="1"/>
                <a:t>Antisymmetric</a:t>
              </a:r>
              <a:r>
                <a:rPr lang="pl-PL" sz="1000" b="1" dirty="0"/>
                <a:t> </a:t>
              </a:r>
              <a:r>
                <a:rPr lang="pl-PL" sz="1000" b="1" dirty="0" err="1"/>
                <a:t>stretching</a:t>
              </a:r>
              <a:endParaRPr lang="pl-PL" sz="1000" b="1" dirty="0"/>
            </a:p>
          </p:txBody>
        </p:sp>
        <p:sp>
          <p:nvSpPr>
            <p:cNvPr id="33" name="Text Box 22"/>
            <p:cNvSpPr txBox="1">
              <a:spLocks noChangeArrowheads="1"/>
            </p:cNvSpPr>
            <p:nvPr/>
          </p:nvSpPr>
          <p:spPr bwMode="auto">
            <a:xfrm>
              <a:off x="3449699" y="5394648"/>
              <a:ext cx="615874" cy="225261"/>
            </a:xfrm>
            <a:prstGeom prst="rect">
              <a:avLst/>
            </a:prstGeom>
            <a:noFill/>
            <a:ln w="25400" algn="ctr">
              <a:noFill/>
              <a:miter lim="800000"/>
              <a:headEnd/>
              <a:tailEnd/>
            </a:ln>
          </p:spPr>
          <p:txBody>
            <a:bodyPr wrap="none">
              <a:spAutoFit/>
            </a:bodyPr>
            <a:lstStyle/>
            <a:p>
              <a:r>
                <a:rPr lang="pl-PL" sz="1000" b="1" dirty="0" err="1"/>
                <a:t>bending</a:t>
              </a:r>
              <a:endParaRPr lang="pl-PL" sz="1000" b="1" dirty="0"/>
            </a:p>
          </p:txBody>
        </p:sp>
        <p:sp>
          <p:nvSpPr>
            <p:cNvPr id="34" name="Text Box 23"/>
            <p:cNvSpPr txBox="1">
              <a:spLocks noChangeArrowheads="1"/>
            </p:cNvSpPr>
            <p:nvPr/>
          </p:nvSpPr>
          <p:spPr bwMode="auto">
            <a:xfrm>
              <a:off x="4725988" y="5564188"/>
              <a:ext cx="627095" cy="225261"/>
            </a:xfrm>
            <a:prstGeom prst="rect">
              <a:avLst/>
            </a:prstGeom>
            <a:noFill/>
            <a:ln w="25400" algn="ctr">
              <a:noFill/>
              <a:miter lim="800000"/>
              <a:headEnd/>
              <a:tailEnd/>
            </a:ln>
          </p:spPr>
          <p:txBody>
            <a:bodyPr wrap="none">
              <a:spAutoFit/>
            </a:bodyPr>
            <a:lstStyle/>
            <a:p>
              <a:r>
                <a:rPr lang="pl-PL" sz="1000" b="1" dirty="0" err="1"/>
                <a:t>wagging</a:t>
              </a:r>
              <a:endParaRPr lang="pl-PL" sz="1000" b="1" dirty="0"/>
            </a:p>
          </p:txBody>
        </p:sp>
        <p:sp>
          <p:nvSpPr>
            <p:cNvPr id="35" name="Text Box 24"/>
            <p:cNvSpPr txBox="1">
              <a:spLocks noChangeArrowheads="1"/>
            </p:cNvSpPr>
            <p:nvPr/>
          </p:nvSpPr>
          <p:spPr bwMode="auto">
            <a:xfrm>
              <a:off x="6156325" y="5516563"/>
              <a:ext cx="615874" cy="225261"/>
            </a:xfrm>
            <a:prstGeom prst="rect">
              <a:avLst/>
            </a:prstGeom>
            <a:noFill/>
            <a:ln w="25400" algn="ctr">
              <a:noFill/>
              <a:miter lim="800000"/>
              <a:headEnd/>
              <a:tailEnd/>
            </a:ln>
          </p:spPr>
          <p:txBody>
            <a:bodyPr wrap="none">
              <a:spAutoFit/>
            </a:bodyPr>
            <a:lstStyle/>
            <a:p>
              <a:r>
                <a:rPr lang="pl-PL" sz="1000" b="1" dirty="0" err="1"/>
                <a:t>twisting</a:t>
              </a:r>
              <a:endParaRPr lang="pl-PL" sz="1000" b="1" dirty="0"/>
            </a:p>
          </p:txBody>
        </p:sp>
        <p:sp>
          <p:nvSpPr>
            <p:cNvPr id="36" name="Text Box 25"/>
            <p:cNvSpPr txBox="1">
              <a:spLocks noChangeArrowheads="1"/>
            </p:cNvSpPr>
            <p:nvPr/>
          </p:nvSpPr>
          <p:spPr bwMode="auto">
            <a:xfrm>
              <a:off x="7667625" y="5373688"/>
              <a:ext cx="572593" cy="225261"/>
            </a:xfrm>
            <a:prstGeom prst="rect">
              <a:avLst/>
            </a:prstGeom>
            <a:noFill/>
            <a:ln w="25400" algn="ctr">
              <a:noFill/>
              <a:miter lim="800000"/>
              <a:headEnd/>
              <a:tailEnd/>
            </a:ln>
          </p:spPr>
          <p:txBody>
            <a:bodyPr wrap="none">
              <a:spAutoFit/>
            </a:bodyPr>
            <a:lstStyle/>
            <a:p>
              <a:r>
                <a:rPr lang="pl-PL" sz="1000" b="1" dirty="0" err="1"/>
                <a:t>rocking</a:t>
              </a:r>
              <a:endParaRPr lang="pl-PL" sz="1000" b="1" dirty="0"/>
            </a:p>
          </p:txBody>
        </p:sp>
      </p:grpSp>
      <p:sp>
        <p:nvSpPr>
          <p:cNvPr id="2" name="Symbol zastępczy numeru slajdu 1"/>
          <p:cNvSpPr>
            <a:spLocks noGrp="1"/>
          </p:cNvSpPr>
          <p:nvPr>
            <p:ph type="sldNum" sz="quarter" idx="12"/>
          </p:nvPr>
        </p:nvSpPr>
        <p:spPr/>
        <p:txBody>
          <a:bodyPr>
            <a:normAutofit/>
          </a:bodyPr>
          <a:lstStyle/>
          <a:p>
            <a:fld id="{F0C94032-CD4C-4C25-B0C2-CEC720522D92}" type="slidenum">
              <a:rPr kumimoji="0" lang="en-US" smtClean="0"/>
              <a:pPr/>
              <a:t>30</a:t>
            </a:fld>
            <a:endParaRPr kumimoji="0" lang="en-US" dirty="0">
              <a:solidFill>
                <a:srgbClr val="FFFFFF"/>
              </a:solidFill>
            </a:endParaRPr>
          </a:p>
        </p:txBody>
      </p:sp>
      <p:sp>
        <p:nvSpPr>
          <p:cNvPr id="5" name="Prostokąt 4"/>
          <p:cNvSpPr/>
          <p:nvPr/>
        </p:nvSpPr>
        <p:spPr>
          <a:xfrm>
            <a:off x="3732827" y="5797979"/>
            <a:ext cx="4572000" cy="923330"/>
          </a:xfrm>
          <a:prstGeom prst="rect">
            <a:avLst/>
          </a:prstGeom>
        </p:spPr>
        <p:txBody>
          <a:bodyPr>
            <a:spAutoFit/>
          </a:bodyPr>
          <a:lstStyle/>
          <a:p>
            <a:pPr algn="ctr"/>
            <a:r>
              <a:rPr lang="en-US" dirty="0"/>
              <a:t>Linear Molecules: (3N - 5) degrees of freedom </a:t>
            </a:r>
          </a:p>
          <a:p>
            <a:pPr algn="ctr"/>
            <a:r>
              <a:rPr lang="en-US" dirty="0"/>
              <a:t>Non-Linear molecules: (3N - 6) degrees of freedom</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title"/>
          </p:nvPr>
        </p:nvSpPr>
        <p:spPr>
          <a:xfrm>
            <a:off x="2136648" y="228600"/>
            <a:ext cx="8153400" cy="990600"/>
          </a:xfrm>
        </p:spPr>
        <p:txBody>
          <a:bodyPr>
            <a:normAutofit/>
          </a:bodyPr>
          <a:lstStyle/>
          <a:p>
            <a:r>
              <a:rPr lang="pl-PL" sz="1800" dirty="0">
                <a:latin typeface="Times New Roman" pitchFamily="18" charset="0"/>
                <a:cs typeface="Times New Roman" pitchFamily="18" charset="0"/>
              </a:rPr>
              <a:t>Spektroskopia IR i spektroskopia Ramana jako metody komplementarne</a:t>
            </a:r>
          </a:p>
        </p:txBody>
      </p:sp>
      <p:sp>
        <p:nvSpPr>
          <p:cNvPr id="7170"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2" name="Symbol zastępczy numeru slajdu 1"/>
          <p:cNvSpPr>
            <a:spLocks noGrp="1"/>
          </p:cNvSpPr>
          <p:nvPr>
            <p:ph type="sldNum" sz="quarter" idx="12"/>
          </p:nvPr>
        </p:nvSpPr>
        <p:spPr/>
        <p:txBody>
          <a:bodyPr>
            <a:normAutofit/>
          </a:bodyPr>
          <a:lstStyle/>
          <a:p>
            <a:fld id="{F0C94032-CD4C-4C25-B0C2-CEC720522D92}" type="slidenum">
              <a:rPr kumimoji="0" lang="en-US" smtClean="0"/>
              <a:pPr/>
              <a:t>31</a:t>
            </a:fld>
            <a:endParaRPr kumimoji="0" lang="en-US" dirty="0">
              <a:solidFill>
                <a:srgbClr val="FFFFFF"/>
              </a:solidFill>
            </a:endParaRPr>
          </a:p>
        </p:txBody>
      </p:sp>
      <p:sp>
        <p:nvSpPr>
          <p:cNvPr id="8" name="Prostokąt 7"/>
          <p:cNvSpPr/>
          <p:nvPr/>
        </p:nvSpPr>
        <p:spPr>
          <a:xfrm>
            <a:off x="2099048" y="1474619"/>
            <a:ext cx="8568952" cy="3908762"/>
          </a:xfrm>
          <a:prstGeom prst="rect">
            <a:avLst/>
          </a:prstGeom>
        </p:spPr>
        <p:txBody>
          <a:bodyPr wrap="square">
            <a:spAutoFit/>
          </a:bodyPr>
          <a:lstStyle/>
          <a:p>
            <a:pPr>
              <a:buNone/>
            </a:pPr>
            <a:r>
              <a:rPr lang="pl-PL" b="1" dirty="0">
                <a:solidFill>
                  <a:srgbClr val="FF0000"/>
                </a:solidFill>
                <a:latin typeface="Times New Roman" pitchFamily="18" charset="0"/>
                <a:cs typeface="Times New Roman" pitchFamily="18" charset="0"/>
              </a:rPr>
              <a:t>Reguły wyboru dla przejść w spektroskopii IR</a:t>
            </a:r>
          </a:p>
          <a:p>
            <a:pPr>
              <a:buNone/>
            </a:pPr>
            <a:endParaRPr lang="pl-PL" dirty="0">
              <a:latin typeface="Times New Roman" pitchFamily="18" charset="0"/>
              <a:cs typeface="Times New Roman" pitchFamily="18" charset="0"/>
            </a:endParaRPr>
          </a:p>
          <a:p>
            <a:pPr>
              <a:buNone/>
            </a:pPr>
            <a:r>
              <a:rPr lang="pl-PL" dirty="0">
                <a:latin typeface="Times New Roman" pitchFamily="18" charset="0"/>
                <a:cs typeface="Times New Roman" pitchFamily="18" charset="0"/>
              </a:rPr>
              <a:t>1. Fotony promieniowania muszą mieć energię równą różnicy energii wibracyjnych poziomów energetycznych: </a:t>
            </a:r>
          </a:p>
          <a:p>
            <a:pPr lvl="0" algn="ctr">
              <a:buClr>
                <a:srgbClr val="7030A0"/>
              </a:buClr>
              <a:buSzPct val="100000"/>
            </a:pPr>
            <a:r>
              <a:rPr lang="pl-PL" sz="2400" b="1" dirty="0">
                <a:solidFill>
                  <a:srgbClr val="FF0000"/>
                </a:solidFill>
                <a:latin typeface="Times New Roman" pitchFamily="18" charset="0"/>
                <a:cs typeface="Times New Roman" pitchFamily="18" charset="0"/>
              </a:rPr>
              <a:t>h</a:t>
            </a:r>
            <a:r>
              <a:rPr lang="el-GR" sz="2400" b="1" dirty="0">
                <a:solidFill>
                  <a:srgbClr val="FF0000"/>
                </a:solidFill>
                <a:latin typeface="Times New Roman" pitchFamily="18" charset="0"/>
                <a:cs typeface="Times New Roman" pitchFamily="18" charset="0"/>
              </a:rPr>
              <a:t>ν</a:t>
            </a:r>
            <a:r>
              <a:rPr lang="pl-PL" sz="2400" b="1" dirty="0">
                <a:solidFill>
                  <a:srgbClr val="FF0000"/>
                </a:solidFill>
                <a:latin typeface="Times New Roman" pitchFamily="18" charset="0"/>
                <a:cs typeface="Times New Roman" pitchFamily="18" charset="0"/>
              </a:rPr>
              <a:t>=</a:t>
            </a:r>
            <a:r>
              <a:rPr lang="el-GR" sz="2400" b="1" dirty="0">
                <a:solidFill>
                  <a:srgbClr val="FF0000"/>
                </a:solidFill>
                <a:latin typeface="Times New Roman" pitchFamily="18" charset="0"/>
                <a:cs typeface="Times New Roman" pitchFamily="18" charset="0"/>
              </a:rPr>
              <a:t>Δ</a:t>
            </a:r>
            <a:r>
              <a:rPr lang="pl-PL" sz="2400" b="1" dirty="0">
                <a:solidFill>
                  <a:srgbClr val="FF0000"/>
                </a:solidFill>
                <a:latin typeface="Times New Roman" pitchFamily="18" charset="0"/>
                <a:cs typeface="Times New Roman" pitchFamily="18" charset="0"/>
              </a:rPr>
              <a:t>E   </a:t>
            </a:r>
          </a:p>
          <a:p>
            <a:pPr lvl="0">
              <a:buClr>
                <a:srgbClr val="7030A0"/>
              </a:buClr>
              <a:buSzPct val="100000"/>
            </a:pPr>
            <a:r>
              <a:rPr lang="pl-PL" dirty="0">
                <a:latin typeface="Times New Roman" pitchFamily="18" charset="0"/>
                <a:cs typeface="Times New Roman" pitchFamily="18" charset="0"/>
              </a:rPr>
              <a:t>2. Przejście zachodzi tylko wtedy, gdy kwantowa liczba oscylacji zmienia się o 1,2,3...</a:t>
            </a:r>
          </a:p>
          <a:p>
            <a:pPr lvl="0" algn="ctr">
              <a:buClr>
                <a:srgbClr val="7030A0"/>
              </a:buClr>
              <a:buSzPct val="100000"/>
            </a:pPr>
            <a:r>
              <a:rPr lang="el-GR" sz="2200" b="1" dirty="0">
                <a:solidFill>
                  <a:srgbClr val="FF0000"/>
                </a:solidFill>
                <a:latin typeface="Times New Roman" pitchFamily="18" charset="0"/>
                <a:cs typeface="Times New Roman" pitchFamily="18" charset="0"/>
              </a:rPr>
              <a:t>Δν</a:t>
            </a:r>
            <a:r>
              <a:rPr lang="pl-PL" sz="2200" b="1" dirty="0">
                <a:solidFill>
                  <a:srgbClr val="FF0000"/>
                </a:solidFill>
                <a:latin typeface="Times New Roman" pitchFamily="18" charset="0"/>
                <a:cs typeface="Times New Roman" pitchFamily="18" charset="0"/>
              </a:rPr>
              <a:t>=+1    </a:t>
            </a:r>
            <a:r>
              <a:rPr lang="pl-PL" sz="1900" b="1" dirty="0">
                <a:latin typeface="Times New Roman" pitchFamily="18" charset="0"/>
                <a:cs typeface="Times New Roman" pitchFamily="18" charset="0"/>
              </a:rPr>
              <a:t>oscylator harmoniczny</a:t>
            </a:r>
          </a:p>
          <a:p>
            <a:pPr lvl="0" algn="ctr">
              <a:buClr>
                <a:srgbClr val="7030A0"/>
              </a:buClr>
              <a:buSzPct val="100000"/>
            </a:pPr>
            <a:r>
              <a:rPr lang="el-GR" sz="2200" b="1" dirty="0">
                <a:solidFill>
                  <a:srgbClr val="FF0000"/>
                </a:solidFill>
                <a:latin typeface="Times New Roman" pitchFamily="18" charset="0"/>
                <a:cs typeface="Times New Roman" pitchFamily="18" charset="0"/>
              </a:rPr>
              <a:t>Δν</a:t>
            </a:r>
            <a:r>
              <a:rPr lang="pl-PL" sz="2200" b="1" dirty="0">
                <a:solidFill>
                  <a:srgbClr val="FF0000"/>
                </a:solidFill>
                <a:latin typeface="Times New Roman" pitchFamily="18" charset="0"/>
                <a:cs typeface="Times New Roman" pitchFamily="18" charset="0"/>
              </a:rPr>
              <a:t>=+1, +2, +3,…, </a:t>
            </a:r>
            <a:r>
              <a:rPr lang="pl-PL" sz="1900" b="1" dirty="0">
                <a:latin typeface="Times New Roman" pitchFamily="18" charset="0"/>
                <a:cs typeface="Times New Roman" pitchFamily="18" charset="0"/>
              </a:rPr>
              <a:t>oscylator </a:t>
            </a:r>
            <a:r>
              <a:rPr lang="pl-PL" sz="1900" b="1" dirty="0" err="1">
                <a:latin typeface="Times New Roman" pitchFamily="18" charset="0"/>
                <a:cs typeface="Times New Roman" pitchFamily="18" charset="0"/>
              </a:rPr>
              <a:t>anharmoniczny</a:t>
            </a:r>
            <a:endParaRPr lang="pl-PL" sz="1900" b="1" dirty="0">
              <a:latin typeface="Times New Roman" pitchFamily="18" charset="0"/>
              <a:cs typeface="Times New Roman" pitchFamily="18" charset="0"/>
            </a:endParaRPr>
          </a:p>
          <a:p>
            <a:pPr lvl="0">
              <a:buClr>
                <a:srgbClr val="7030A0"/>
              </a:buClr>
              <a:buSzPct val="100000"/>
            </a:pPr>
            <a:r>
              <a:rPr lang="pl-PL" dirty="0">
                <a:latin typeface="Times New Roman" pitchFamily="18" charset="0"/>
                <a:cs typeface="Times New Roman" pitchFamily="18" charset="0"/>
              </a:rPr>
              <a:t>3.W trakcie drgania musi nastąpić zmiana momentu dipolowego cząsteczki </a:t>
            </a:r>
          </a:p>
          <a:p>
            <a:pPr lvl="0">
              <a:buClr>
                <a:srgbClr val="7030A0"/>
              </a:buClr>
              <a:buSzPct val="100000"/>
            </a:pPr>
            <a:endParaRPr lang="pl-PL" dirty="0">
              <a:latin typeface="Times New Roman" pitchFamily="18" charset="0"/>
              <a:cs typeface="Times New Roman" pitchFamily="18" charset="0"/>
            </a:endParaRPr>
          </a:p>
          <a:p>
            <a:pPr lvl="0">
              <a:buClr>
                <a:srgbClr val="7030A0"/>
              </a:buClr>
              <a:buSzPct val="100000"/>
            </a:pPr>
            <a:endParaRPr lang="pl-PL" dirty="0">
              <a:latin typeface="Times New Roman" pitchFamily="18" charset="0"/>
              <a:cs typeface="Times New Roman" pitchFamily="18" charset="0"/>
            </a:endParaRPr>
          </a:p>
          <a:p>
            <a:pPr lvl="0">
              <a:buClr>
                <a:srgbClr val="7030A0"/>
              </a:buClr>
              <a:buSzPct val="100000"/>
            </a:pPr>
            <a:endParaRPr lang="pl-PL" dirty="0">
              <a:latin typeface="Times New Roman" pitchFamily="18" charset="0"/>
              <a:cs typeface="Times New Roman" pitchFamily="18" charset="0"/>
            </a:endParaRPr>
          </a:p>
          <a:p>
            <a:pPr marL="342900" indent="-342900">
              <a:buClr>
                <a:srgbClr val="7030A0"/>
              </a:buClr>
              <a:buSzPct val="100000"/>
            </a:pPr>
            <a:endParaRPr lang="pl-PL" dirty="0">
              <a:latin typeface="Times New Roman" pitchFamily="18" charset="0"/>
              <a:cs typeface="Times New Roman" pitchFamily="18" charset="0"/>
            </a:endParaRPr>
          </a:p>
        </p:txBody>
      </p:sp>
      <p:pic>
        <p:nvPicPr>
          <p:cNvPr id="9" name="Picture 2"/>
          <p:cNvPicPr>
            <a:picLocks noChangeAspect="1" noChangeArrowheads="1"/>
          </p:cNvPicPr>
          <p:nvPr/>
        </p:nvPicPr>
        <p:blipFill>
          <a:blip r:embed="rId3" cstate="print"/>
          <a:srcRect/>
          <a:stretch>
            <a:fillRect/>
          </a:stretch>
        </p:blipFill>
        <p:spPr bwMode="auto">
          <a:xfrm>
            <a:off x="9201916" y="3829170"/>
            <a:ext cx="1406184" cy="1039990"/>
          </a:xfrm>
          <a:prstGeom prst="rect">
            <a:avLst/>
          </a:prstGeom>
          <a:noFill/>
          <a:ln w="9525">
            <a:noFill/>
            <a:miter lim="800000"/>
            <a:headEnd/>
            <a:tailEnd/>
          </a:ln>
        </p:spPr>
      </p:pic>
      <p:sp>
        <p:nvSpPr>
          <p:cNvPr id="10" name="Prostokąt 9"/>
          <p:cNvSpPr/>
          <p:nvPr/>
        </p:nvSpPr>
        <p:spPr>
          <a:xfrm>
            <a:off x="1519308" y="4869160"/>
            <a:ext cx="9148692" cy="1477328"/>
          </a:xfrm>
          <a:prstGeom prst="rect">
            <a:avLst/>
          </a:prstGeom>
        </p:spPr>
        <p:txBody>
          <a:bodyPr wrap="square">
            <a:spAutoFit/>
          </a:bodyPr>
          <a:lstStyle/>
          <a:p>
            <a:pPr algn="ctr"/>
            <a:r>
              <a:rPr lang="pl-PL" dirty="0">
                <a:latin typeface="Times New Roman" pitchFamily="18" charset="0"/>
                <a:cs typeface="Times New Roman" pitchFamily="18" charset="0"/>
              </a:rPr>
              <a:t>Ponad to prawdopodobieństwo pojawienia się tonów podstawowych jest zarówno </a:t>
            </a:r>
            <a:br>
              <a:rPr lang="pl-PL" dirty="0">
                <a:latin typeface="Times New Roman" pitchFamily="18" charset="0"/>
                <a:cs typeface="Times New Roman" pitchFamily="18" charset="0"/>
              </a:rPr>
            </a:br>
            <a:r>
              <a:rPr lang="pl-PL" dirty="0">
                <a:latin typeface="Times New Roman" pitchFamily="18" charset="0"/>
                <a:cs typeface="Times New Roman" pitchFamily="18" charset="0"/>
              </a:rPr>
              <a:t>w molekułach dwu- jak i wieloatomowych proporcjonalne do kwadratu pochodnej momentu dipolowego względem współrzędnej normalnej drgania, a integralny współczynnik absorpcji jest tym większy im bardziej moment dipolowy zmienia się </a:t>
            </a:r>
            <a:br>
              <a:rPr lang="pl-PL" dirty="0">
                <a:latin typeface="Times New Roman" pitchFamily="18" charset="0"/>
                <a:cs typeface="Times New Roman" pitchFamily="18" charset="0"/>
              </a:rPr>
            </a:br>
            <a:r>
              <a:rPr lang="pl-PL" dirty="0">
                <a:latin typeface="Times New Roman" pitchFamily="18" charset="0"/>
                <a:cs typeface="Times New Roman" pitchFamily="18" charset="0"/>
              </a:rPr>
              <a:t>w trakcie drgania.</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p:txBody>
          <a:bodyPr>
            <a:normAutofit fontScale="92500" lnSpcReduction="20000"/>
          </a:bodyPr>
          <a:lstStyle/>
          <a:p>
            <a:pPr>
              <a:buNone/>
            </a:pPr>
            <a:r>
              <a:rPr lang="pl-PL" sz="2100" b="1" dirty="0">
                <a:solidFill>
                  <a:srgbClr val="0070C0"/>
                </a:solidFill>
                <a:latin typeface="Times New Roman" pitchFamily="18" charset="0"/>
                <a:cs typeface="Times New Roman" pitchFamily="18" charset="0"/>
              </a:rPr>
              <a:t>W przypadku spektroskopii Ramana reguły wyboru są zaś następujące:</a:t>
            </a:r>
          </a:p>
          <a:p>
            <a:pPr marL="342900" indent="-342900">
              <a:buClr>
                <a:srgbClr val="7030A0"/>
              </a:buClr>
              <a:buSzPct val="100000"/>
              <a:buNone/>
            </a:pPr>
            <a:r>
              <a:rPr lang="pl-PL" sz="1800" dirty="0">
                <a:latin typeface="Times New Roman" pitchFamily="18" charset="0"/>
                <a:cs typeface="Times New Roman" pitchFamily="18" charset="0"/>
              </a:rPr>
              <a:t>1. Różnica energia fotonu padającego i rozproszonego pasuje do różnicy poziomów oscylacyjnych: </a:t>
            </a:r>
          </a:p>
          <a:p>
            <a:pPr marL="0" indent="0">
              <a:buClr>
                <a:srgbClr val="7030A0"/>
              </a:buClr>
              <a:buSzPct val="100000"/>
              <a:buNone/>
            </a:pPr>
            <a:r>
              <a:rPr lang="pl-PL" sz="1800" dirty="0">
                <a:latin typeface="Times New Roman" pitchFamily="18" charset="0"/>
                <a:cs typeface="Times New Roman" pitchFamily="18" charset="0"/>
              </a:rPr>
              <a:t>	</a:t>
            </a:r>
            <a:r>
              <a:rPr lang="pl-PL" sz="2400" b="1" dirty="0">
                <a:solidFill>
                  <a:srgbClr val="FF0000"/>
                </a:solidFill>
                <a:latin typeface="Times New Roman" pitchFamily="18" charset="0"/>
                <a:cs typeface="Times New Roman" pitchFamily="18" charset="0"/>
              </a:rPr>
              <a:t>h</a:t>
            </a:r>
            <a:r>
              <a:rPr lang="el-GR" sz="2400" b="1" dirty="0">
                <a:solidFill>
                  <a:srgbClr val="FF0000"/>
                </a:solidFill>
                <a:latin typeface="Times New Roman" pitchFamily="18" charset="0"/>
                <a:cs typeface="Times New Roman" pitchFamily="18" charset="0"/>
              </a:rPr>
              <a:t>ν</a:t>
            </a:r>
            <a:r>
              <a:rPr lang="pl-PL" sz="2400" b="1" baseline="-25000" dirty="0">
                <a:solidFill>
                  <a:srgbClr val="FF0000"/>
                </a:solidFill>
                <a:latin typeface="Times New Roman" pitchFamily="18" charset="0"/>
                <a:cs typeface="Times New Roman" pitchFamily="18" charset="0"/>
              </a:rPr>
              <a:t>0</a:t>
            </a:r>
            <a:r>
              <a:rPr lang="pl-PL" sz="2400" b="1" dirty="0">
                <a:solidFill>
                  <a:srgbClr val="FF0000"/>
                </a:solidFill>
                <a:latin typeface="Times New Roman" pitchFamily="18" charset="0"/>
                <a:cs typeface="Times New Roman" pitchFamily="18" charset="0"/>
              </a:rPr>
              <a:t>-h</a:t>
            </a:r>
            <a:r>
              <a:rPr lang="el-GR" sz="2400" b="1" dirty="0">
                <a:solidFill>
                  <a:srgbClr val="FF0000"/>
                </a:solidFill>
                <a:latin typeface="Times New Roman" pitchFamily="18" charset="0"/>
                <a:cs typeface="Times New Roman" pitchFamily="18" charset="0"/>
              </a:rPr>
              <a:t>ν</a:t>
            </a:r>
            <a:r>
              <a:rPr lang="pl-PL" sz="2400" b="1" baseline="-25000" dirty="0">
                <a:solidFill>
                  <a:srgbClr val="FF0000"/>
                </a:solidFill>
                <a:latin typeface="Times New Roman" pitchFamily="18" charset="0"/>
                <a:cs typeface="Times New Roman" pitchFamily="18" charset="0"/>
              </a:rPr>
              <a:t>R</a:t>
            </a:r>
            <a:r>
              <a:rPr lang="pl-PL" sz="2400" b="1" dirty="0">
                <a:solidFill>
                  <a:srgbClr val="FF0000"/>
                </a:solidFill>
                <a:latin typeface="Times New Roman" pitchFamily="18" charset="0"/>
                <a:cs typeface="Times New Roman" pitchFamily="18" charset="0"/>
              </a:rPr>
              <a:t>=</a:t>
            </a:r>
            <a:r>
              <a:rPr lang="el-GR" sz="2400" b="1" dirty="0">
                <a:solidFill>
                  <a:srgbClr val="FF0000"/>
                </a:solidFill>
                <a:latin typeface="Times New Roman" pitchFamily="18" charset="0"/>
                <a:cs typeface="Times New Roman" pitchFamily="18" charset="0"/>
              </a:rPr>
              <a:t>Δ</a:t>
            </a:r>
            <a:r>
              <a:rPr lang="pl-PL" sz="2400" b="1" dirty="0">
                <a:solidFill>
                  <a:srgbClr val="FF0000"/>
                </a:solidFill>
                <a:latin typeface="Times New Roman" pitchFamily="18" charset="0"/>
                <a:cs typeface="Times New Roman" pitchFamily="18" charset="0"/>
              </a:rPr>
              <a:t>E   </a:t>
            </a:r>
          </a:p>
          <a:p>
            <a:pPr marL="342900" indent="-342900">
              <a:buClr>
                <a:srgbClr val="7030A0"/>
              </a:buClr>
              <a:buSzPct val="100000"/>
              <a:buNone/>
            </a:pPr>
            <a:r>
              <a:rPr lang="pl-PL" sz="1800" dirty="0">
                <a:latin typeface="Times New Roman" pitchFamily="18" charset="0"/>
                <a:cs typeface="Times New Roman" pitchFamily="18" charset="0"/>
              </a:rPr>
              <a:t>2. Przejście musi nastąpić tak by kwantowa liczba oscylacji zmieniała się o 1 (dla oscylatora harmonicznego) </a:t>
            </a:r>
          </a:p>
          <a:p>
            <a:pPr marL="0" indent="0">
              <a:buClr>
                <a:srgbClr val="7030A0"/>
              </a:buClr>
              <a:buSzPct val="100000"/>
              <a:buNone/>
            </a:pPr>
            <a:r>
              <a:rPr lang="pl-PL" sz="1800" dirty="0">
                <a:latin typeface="Times New Roman" pitchFamily="18" charset="0"/>
                <a:cs typeface="Times New Roman" pitchFamily="18" charset="0"/>
              </a:rPr>
              <a:t>czyli 	</a:t>
            </a:r>
            <a:r>
              <a:rPr lang="el-GR" sz="2600" b="1" dirty="0">
                <a:solidFill>
                  <a:srgbClr val="FF0000"/>
                </a:solidFill>
                <a:latin typeface="Times New Roman" pitchFamily="18" charset="0"/>
                <a:cs typeface="Times New Roman" pitchFamily="18" charset="0"/>
              </a:rPr>
              <a:t>Δν</a:t>
            </a:r>
            <a:r>
              <a:rPr lang="pl-PL" sz="2600" b="1" dirty="0">
                <a:solidFill>
                  <a:srgbClr val="FF0000"/>
                </a:solidFill>
                <a:latin typeface="Times New Roman" pitchFamily="18" charset="0"/>
                <a:cs typeface="Times New Roman" pitchFamily="18" charset="0"/>
              </a:rPr>
              <a:t>=+1    </a:t>
            </a:r>
            <a:r>
              <a:rPr lang="pl-PL" sz="1900" b="1" dirty="0">
                <a:latin typeface="Times New Roman" pitchFamily="18" charset="0"/>
                <a:cs typeface="Times New Roman" pitchFamily="18" charset="0"/>
              </a:rPr>
              <a:t>oscylator harmoniczny</a:t>
            </a:r>
          </a:p>
          <a:p>
            <a:pPr marL="594360" lvl="2" indent="0">
              <a:buClr>
                <a:srgbClr val="7030A0"/>
              </a:buClr>
              <a:buSzPct val="100000"/>
              <a:buNone/>
            </a:pPr>
            <a:r>
              <a:rPr lang="pl-PL" sz="1200" dirty="0">
                <a:latin typeface="Times New Roman" pitchFamily="18" charset="0"/>
                <a:cs typeface="Times New Roman" pitchFamily="18" charset="0"/>
              </a:rPr>
              <a:t>        </a:t>
            </a:r>
            <a:r>
              <a:rPr lang="el-GR" sz="2200" b="1" dirty="0">
                <a:solidFill>
                  <a:srgbClr val="FF0000"/>
                </a:solidFill>
                <a:latin typeface="Times New Roman" pitchFamily="18" charset="0"/>
                <a:cs typeface="Times New Roman" pitchFamily="18" charset="0"/>
              </a:rPr>
              <a:t>Δν</a:t>
            </a:r>
            <a:r>
              <a:rPr lang="pl-PL" sz="2200" b="1" dirty="0">
                <a:solidFill>
                  <a:srgbClr val="FF0000"/>
                </a:solidFill>
                <a:latin typeface="Times New Roman" pitchFamily="18" charset="0"/>
                <a:cs typeface="Times New Roman" pitchFamily="18" charset="0"/>
              </a:rPr>
              <a:t>=+1, +2, +3,…, </a:t>
            </a:r>
            <a:r>
              <a:rPr lang="pl-PL" sz="1900" b="1" dirty="0">
                <a:latin typeface="Times New Roman" pitchFamily="18" charset="0"/>
                <a:cs typeface="Times New Roman" pitchFamily="18" charset="0"/>
              </a:rPr>
              <a:t>oscylator </a:t>
            </a:r>
            <a:r>
              <a:rPr lang="pl-PL" sz="1900" b="1" dirty="0" err="1">
                <a:latin typeface="Times New Roman" pitchFamily="18" charset="0"/>
                <a:cs typeface="Times New Roman" pitchFamily="18" charset="0"/>
              </a:rPr>
              <a:t>anharmoniczny</a:t>
            </a:r>
            <a:endParaRPr lang="pl-PL" sz="1900" b="1" dirty="0">
              <a:latin typeface="Times New Roman" pitchFamily="18" charset="0"/>
              <a:cs typeface="Times New Roman" pitchFamily="18" charset="0"/>
            </a:endParaRPr>
          </a:p>
          <a:p>
            <a:pPr marL="0" indent="0">
              <a:buClr>
                <a:srgbClr val="7030A0"/>
              </a:buClr>
              <a:buSzPct val="100000"/>
              <a:buNone/>
            </a:pPr>
            <a:r>
              <a:rPr lang="pl-PL" sz="2200" dirty="0">
                <a:latin typeface="Times New Roman" pitchFamily="18" charset="0"/>
                <a:cs typeface="Times New Roman" pitchFamily="18" charset="0"/>
              </a:rPr>
              <a:t>3. </a:t>
            </a:r>
            <a:r>
              <a:rPr lang="pl-PL" sz="1800" dirty="0">
                <a:latin typeface="Times New Roman" pitchFamily="18" charset="0"/>
                <a:cs typeface="Times New Roman" pitchFamily="18" charset="0"/>
              </a:rPr>
              <a:t>W trakcie drgania musi nastąpić zmiana polaryzowalności cząsteczki </a:t>
            </a:r>
          </a:p>
          <a:p>
            <a:pPr marL="342900" indent="-342900">
              <a:buClr>
                <a:srgbClr val="7030A0"/>
              </a:buClr>
              <a:buSzPct val="100000"/>
              <a:buNone/>
            </a:pPr>
            <a:endParaRPr lang="pl-PL" sz="1800" dirty="0">
              <a:latin typeface="Times New Roman" pitchFamily="18" charset="0"/>
              <a:cs typeface="Times New Roman" pitchFamily="18" charset="0"/>
            </a:endParaRPr>
          </a:p>
          <a:p>
            <a:pPr marL="0" indent="0" algn="just">
              <a:buClr>
                <a:srgbClr val="7030A0"/>
              </a:buClr>
              <a:buSzPct val="100000"/>
              <a:buNone/>
            </a:pPr>
            <a:endParaRPr lang="pl-PL" sz="1800" dirty="0">
              <a:latin typeface="Times New Roman" pitchFamily="18" charset="0"/>
              <a:cs typeface="Times New Roman" pitchFamily="18" charset="0"/>
            </a:endParaRPr>
          </a:p>
          <a:p>
            <a:pPr marL="0" indent="0" algn="just">
              <a:buClr>
                <a:srgbClr val="7030A0"/>
              </a:buClr>
              <a:buSzPct val="100000"/>
              <a:buNone/>
            </a:pPr>
            <a:r>
              <a:rPr lang="pl-PL" sz="1800" dirty="0">
                <a:latin typeface="Times New Roman" pitchFamily="18" charset="0"/>
                <a:cs typeface="Times New Roman" pitchFamily="18" charset="0"/>
              </a:rPr>
              <a:t>Mechanizm rozpraszania ramanowskiego można wytłumaczyć w oparciu o teorię polaryzowalności </a:t>
            </a:r>
            <a:r>
              <a:rPr lang="pl-PL" sz="1800" dirty="0" err="1">
                <a:latin typeface="Times New Roman" pitchFamily="18" charset="0"/>
                <a:cs typeface="Times New Roman" pitchFamily="18" charset="0"/>
              </a:rPr>
              <a:t>Placzka</a:t>
            </a:r>
            <a:r>
              <a:rPr lang="pl-PL" sz="1800" dirty="0">
                <a:latin typeface="Times New Roman" pitchFamily="18" charset="0"/>
                <a:cs typeface="Times New Roman" pitchFamily="18" charset="0"/>
              </a:rPr>
              <a:t>. </a:t>
            </a:r>
          </a:p>
          <a:p>
            <a:pPr marL="0" indent="0" algn="just">
              <a:buClr>
                <a:srgbClr val="7030A0"/>
              </a:buClr>
              <a:buSzPct val="100000"/>
              <a:buNone/>
            </a:pPr>
            <a:r>
              <a:rPr lang="pl-PL" sz="1800" dirty="0">
                <a:latin typeface="Times New Roman" pitchFamily="18" charset="0"/>
                <a:cs typeface="Times New Roman" pitchFamily="18" charset="0"/>
              </a:rPr>
              <a:t>Cząsteczka jest zbiorem ładunków elektrycznych dodatnich i ujemnych. Nośnikami dodatnich są  atomowy, ujemnych zaś elektrony walencyjne. Składowa elektryczna promieniowania elektromagnetycznego musi więc z nimi oddziaływać, przez co indukuje w cząsteczce moment dipolowy wyrażony wzorem:                                                                                                               </a:t>
            </a:r>
          </a:p>
          <a:p>
            <a:pPr marL="0" indent="0">
              <a:buClr>
                <a:srgbClr val="7030A0"/>
              </a:buClr>
              <a:buSzPct val="100000"/>
              <a:buNone/>
            </a:pPr>
            <a:r>
              <a:rPr lang="pl-PL" sz="1800" dirty="0"/>
              <a:t>                                                                                               (1)</a:t>
            </a:r>
          </a:p>
          <a:p>
            <a:pPr>
              <a:buNone/>
            </a:pPr>
            <a:endParaRPr lang="pl-PL" sz="1800" dirty="0">
              <a:latin typeface="Times New Roman" pitchFamily="18" charset="0"/>
              <a:cs typeface="Times New Roman" pitchFamily="18" charset="0"/>
            </a:endParaRPr>
          </a:p>
          <a:p>
            <a:pPr>
              <a:buNone/>
            </a:pPr>
            <a:endParaRPr lang="pl-PL" sz="1800" dirty="0">
              <a:latin typeface="Times New Roman" pitchFamily="18" charset="0"/>
              <a:cs typeface="Times New Roman" pitchFamily="18" charset="0"/>
            </a:endParaRPr>
          </a:p>
        </p:txBody>
      </p:sp>
      <p:sp>
        <p:nvSpPr>
          <p:cNvPr id="4" name="Tytuł 1"/>
          <p:cNvSpPr>
            <a:spLocks noGrp="1"/>
          </p:cNvSpPr>
          <p:nvPr>
            <p:ph type="title"/>
          </p:nvPr>
        </p:nvSpPr>
        <p:spPr>
          <a:xfrm>
            <a:off x="2136648" y="228600"/>
            <a:ext cx="8153400" cy="990600"/>
          </a:xfrm>
        </p:spPr>
        <p:txBody>
          <a:bodyPr>
            <a:normAutofit/>
          </a:bodyPr>
          <a:lstStyle/>
          <a:p>
            <a:r>
              <a:rPr lang="pl-PL" sz="1800" dirty="0">
                <a:latin typeface="Times New Roman" pitchFamily="18" charset="0"/>
                <a:cs typeface="Times New Roman" pitchFamily="18" charset="0"/>
              </a:rPr>
              <a:t>Spektroskopia IR i spektroskopia Ramana jako metody komplementarne</a:t>
            </a:r>
          </a:p>
        </p:txBody>
      </p:sp>
      <p:sp>
        <p:nvSpPr>
          <p:cNvPr id="1026"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pic>
        <p:nvPicPr>
          <p:cNvPr id="102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231904" y="4054970"/>
            <a:ext cx="747775" cy="648072"/>
          </a:xfrm>
          <a:prstGeom prst="rect">
            <a:avLst/>
          </a:prstGeom>
          <a:noFill/>
        </p:spPr>
      </p:pic>
      <p:sp>
        <p:nvSpPr>
          <p:cNvPr id="1032" name="Rectangle 8"/>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pic>
        <p:nvPicPr>
          <p:cNvPr id="1031" name="Picture 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408179" y="5733257"/>
            <a:ext cx="1143000" cy="904875"/>
          </a:xfrm>
          <a:prstGeom prst="rect">
            <a:avLst/>
          </a:prstGeom>
          <a:noFill/>
        </p:spPr>
      </p:pic>
      <p:sp>
        <p:nvSpPr>
          <p:cNvPr id="1033" name="Rectangle 9"/>
          <p:cNvSpPr>
            <a:spLocks noChangeArrowheads="1"/>
          </p:cNvSpPr>
          <p:nvPr/>
        </p:nvSpPr>
        <p:spPr bwMode="auto">
          <a:xfrm>
            <a:off x="1697039" y="201560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pl-PL">
              <a:latin typeface="Arial" pitchFamily="34" charset="0"/>
              <a:cs typeface="Arial" pitchFamily="34" charset="0"/>
            </a:endParaRPr>
          </a:p>
        </p:txBody>
      </p:sp>
      <p:sp>
        <p:nvSpPr>
          <p:cNvPr id="2" name="Symbol zastępczy numeru slajdu 1"/>
          <p:cNvSpPr>
            <a:spLocks noGrp="1"/>
          </p:cNvSpPr>
          <p:nvPr>
            <p:ph type="sldNum" sz="quarter" idx="12"/>
          </p:nvPr>
        </p:nvSpPr>
        <p:spPr/>
        <p:txBody>
          <a:bodyPr>
            <a:normAutofit/>
          </a:bodyPr>
          <a:lstStyle/>
          <a:p>
            <a:fld id="{F0C94032-CD4C-4C25-B0C2-CEC720522D92}" type="slidenum">
              <a:rPr kumimoji="0" lang="en-US" smtClean="0"/>
              <a:pPr/>
              <a:t>32</a:t>
            </a:fld>
            <a:endParaRPr kumimoji="0" lang="en-US" dirty="0">
              <a:solidFill>
                <a:srgbClr val="FFFFFF"/>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1814094" y="3293341"/>
            <a:ext cx="8153400" cy="1856590"/>
          </a:xfrm>
        </p:spPr>
        <p:txBody>
          <a:bodyPr>
            <a:normAutofit/>
          </a:bodyPr>
          <a:lstStyle/>
          <a:p>
            <a:pPr marL="0" indent="0" algn="ctr">
              <a:buNone/>
            </a:pPr>
            <a:r>
              <a:rPr lang="pl-PL" sz="1800" b="1" dirty="0">
                <a:solidFill>
                  <a:srgbClr val="FF0000"/>
                </a:solidFill>
              </a:rPr>
              <a:t>PRINCIPLE OF MUTUAL EXCLUSION</a:t>
            </a:r>
          </a:p>
          <a:p>
            <a:pPr marL="0" indent="0" algn="just">
              <a:buNone/>
            </a:pPr>
            <a:r>
              <a:rPr lang="pl-PL" sz="1800" b="1" dirty="0">
                <a:solidFill>
                  <a:srgbClr val="FF0000"/>
                </a:solidFill>
              </a:rPr>
              <a:t>For </a:t>
            </a:r>
            <a:r>
              <a:rPr lang="pl-PL" sz="1800" b="1" dirty="0" err="1">
                <a:solidFill>
                  <a:srgbClr val="FF0000"/>
                </a:solidFill>
              </a:rPr>
              <a:t>molecules</a:t>
            </a:r>
            <a:r>
              <a:rPr lang="pl-PL" sz="1800" b="1" dirty="0">
                <a:solidFill>
                  <a:srgbClr val="FF0000"/>
                </a:solidFill>
              </a:rPr>
              <a:t> </a:t>
            </a:r>
            <a:r>
              <a:rPr lang="pl-PL" sz="1800" b="1" dirty="0" err="1">
                <a:solidFill>
                  <a:srgbClr val="FF0000"/>
                </a:solidFill>
              </a:rPr>
              <a:t>which</a:t>
            </a:r>
            <a:r>
              <a:rPr lang="pl-PL" sz="1800" b="1" dirty="0">
                <a:solidFill>
                  <a:srgbClr val="FF0000"/>
                </a:solidFill>
              </a:rPr>
              <a:t> </a:t>
            </a:r>
            <a:r>
              <a:rPr lang="pl-PL" sz="1800" b="1" dirty="0" err="1">
                <a:solidFill>
                  <a:srgbClr val="FF0000"/>
                </a:solidFill>
              </a:rPr>
              <a:t>have</a:t>
            </a:r>
            <a:r>
              <a:rPr lang="pl-PL" sz="1800" b="1" dirty="0">
                <a:solidFill>
                  <a:srgbClr val="FF0000"/>
                </a:solidFill>
              </a:rPr>
              <a:t> </a:t>
            </a:r>
            <a:r>
              <a:rPr lang="pl-PL" sz="1800" b="1" dirty="0" err="1">
                <a:solidFill>
                  <a:srgbClr val="FF0000"/>
                </a:solidFill>
              </a:rPr>
              <a:t>inversion</a:t>
            </a:r>
            <a:r>
              <a:rPr lang="pl-PL" sz="1800" b="1" dirty="0">
                <a:solidFill>
                  <a:srgbClr val="FF0000"/>
                </a:solidFill>
              </a:rPr>
              <a:t> </a:t>
            </a:r>
            <a:r>
              <a:rPr lang="pl-PL" sz="1800" b="1" dirty="0" err="1">
                <a:solidFill>
                  <a:srgbClr val="FF0000"/>
                </a:solidFill>
              </a:rPr>
              <a:t>center</a:t>
            </a:r>
            <a:r>
              <a:rPr lang="pl-PL" sz="1800" b="1" dirty="0">
                <a:solidFill>
                  <a:srgbClr val="FF0000"/>
                </a:solidFill>
              </a:rPr>
              <a:t>- </a:t>
            </a:r>
            <a:r>
              <a:rPr lang="pl-PL" sz="1800" b="1" dirty="0" err="1">
                <a:solidFill>
                  <a:srgbClr val="FF0000"/>
                </a:solidFill>
              </a:rPr>
              <a:t>vibrations</a:t>
            </a:r>
            <a:r>
              <a:rPr lang="pl-PL" sz="1800" b="1" dirty="0">
                <a:solidFill>
                  <a:srgbClr val="FF0000"/>
                </a:solidFill>
              </a:rPr>
              <a:t> </a:t>
            </a:r>
            <a:r>
              <a:rPr lang="pl-PL" sz="1800" b="1" dirty="0" err="1">
                <a:solidFill>
                  <a:srgbClr val="FF0000"/>
                </a:solidFill>
              </a:rPr>
              <a:t>active</a:t>
            </a:r>
            <a:r>
              <a:rPr lang="pl-PL" sz="1800" b="1" dirty="0">
                <a:solidFill>
                  <a:srgbClr val="FF0000"/>
                </a:solidFill>
              </a:rPr>
              <a:t> in IR </a:t>
            </a:r>
            <a:r>
              <a:rPr lang="pl-PL" sz="1800" b="1" dirty="0" err="1">
                <a:solidFill>
                  <a:srgbClr val="FF0000"/>
                </a:solidFill>
              </a:rPr>
              <a:t>are</a:t>
            </a:r>
            <a:r>
              <a:rPr lang="pl-PL" sz="1800" b="1" dirty="0">
                <a:solidFill>
                  <a:srgbClr val="FF0000"/>
                </a:solidFill>
              </a:rPr>
              <a:t> not </a:t>
            </a:r>
            <a:r>
              <a:rPr lang="pl-PL" sz="1800" b="1" dirty="0" err="1">
                <a:solidFill>
                  <a:srgbClr val="FF0000"/>
                </a:solidFill>
              </a:rPr>
              <a:t>active</a:t>
            </a:r>
            <a:r>
              <a:rPr lang="pl-PL" sz="1800" b="1" dirty="0">
                <a:solidFill>
                  <a:srgbClr val="FF0000"/>
                </a:solidFill>
              </a:rPr>
              <a:t> in Raman Spectroscopy and vice versa.</a:t>
            </a:r>
          </a:p>
          <a:p>
            <a:pPr marL="0" indent="0" algn="just">
              <a:buNone/>
            </a:pPr>
            <a:r>
              <a:rPr lang="en-US" sz="1800" b="1" dirty="0">
                <a:solidFill>
                  <a:srgbClr val="FF0000"/>
                </a:solidFill>
              </a:rPr>
              <a:t>If there is no center of symmetry then some (but not necessarily all) vibrations may be both </a:t>
            </a:r>
            <a:r>
              <a:rPr lang="pl-PL" sz="1800" b="1" dirty="0">
                <a:solidFill>
                  <a:srgbClr val="FF0000"/>
                </a:solidFill>
              </a:rPr>
              <a:t> </a:t>
            </a:r>
            <a:r>
              <a:rPr lang="en-US" sz="1800" b="1" dirty="0">
                <a:solidFill>
                  <a:srgbClr val="FF0000"/>
                </a:solidFill>
              </a:rPr>
              <a:t>Raman and IR active.</a:t>
            </a:r>
            <a:endParaRPr lang="pl-PL" sz="1800" b="1" dirty="0">
              <a:solidFill>
                <a:srgbClr val="FF0000"/>
              </a:solidFill>
            </a:endParaRPr>
          </a:p>
          <a:p>
            <a:endParaRPr lang="pl-PL" dirty="0"/>
          </a:p>
        </p:txBody>
      </p:sp>
      <p:sp>
        <p:nvSpPr>
          <p:cNvPr id="2" name="Symbol zastępczy numeru slajdu 1"/>
          <p:cNvSpPr>
            <a:spLocks noGrp="1"/>
          </p:cNvSpPr>
          <p:nvPr>
            <p:ph type="sldNum" sz="quarter" idx="12"/>
          </p:nvPr>
        </p:nvSpPr>
        <p:spPr/>
        <p:txBody>
          <a:bodyPr>
            <a:normAutofit/>
          </a:bodyPr>
          <a:lstStyle/>
          <a:p>
            <a:fld id="{F0C94032-CD4C-4C25-B0C2-CEC720522D92}" type="slidenum">
              <a:rPr kumimoji="0" lang="en-US" smtClean="0"/>
              <a:pPr/>
              <a:t>33</a:t>
            </a:fld>
            <a:endParaRPr kumimoji="0" lang="en-US" dirty="0">
              <a:solidFill>
                <a:srgbClr val="FFFFFF"/>
              </a:solidFill>
            </a:endParaRPr>
          </a:p>
        </p:txBody>
      </p:sp>
      <p:sp>
        <p:nvSpPr>
          <p:cNvPr id="8" name="pole tekstowe 7">
            <a:extLst>
              <a:ext uri="{FF2B5EF4-FFF2-40B4-BE49-F238E27FC236}">
                <a16:creationId xmlns:a16="http://schemas.microsoft.com/office/drawing/2014/main" id="{00C4D94B-4928-481F-851F-02979814AE8D}"/>
              </a:ext>
            </a:extLst>
          </p:cNvPr>
          <p:cNvSpPr txBox="1"/>
          <p:nvPr/>
        </p:nvSpPr>
        <p:spPr>
          <a:xfrm>
            <a:off x="172278" y="731031"/>
            <a:ext cx="6096000" cy="923330"/>
          </a:xfrm>
          <a:prstGeom prst="rect">
            <a:avLst/>
          </a:prstGeom>
          <a:noFill/>
        </p:spPr>
        <p:txBody>
          <a:bodyPr wrap="square">
            <a:spAutoFit/>
          </a:bodyPr>
          <a:lstStyle/>
          <a:p>
            <a:r>
              <a:rPr lang="en-US" dirty="0"/>
              <a:t>In order for the vibration to be visible in </a:t>
            </a:r>
            <a:r>
              <a:rPr lang="en-US" b="1" dirty="0"/>
              <a:t>IR spectroscopy</a:t>
            </a:r>
            <a:r>
              <a:rPr lang="en-US" dirty="0"/>
              <a:t>, a change in the </a:t>
            </a:r>
            <a:r>
              <a:rPr lang="pl-PL" dirty="0" err="1"/>
              <a:t>permament</a:t>
            </a:r>
            <a:r>
              <a:rPr lang="pl-PL" dirty="0"/>
              <a:t> </a:t>
            </a:r>
            <a:r>
              <a:rPr lang="en-US" dirty="0"/>
              <a:t>dipole moment of the molecule must occur during the vibration </a:t>
            </a:r>
            <a:endParaRPr lang="pl-PL" dirty="0"/>
          </a:p>
        </p:txBody>
      </p:sp>
      <p:pic>
        <p:nvPicPr>
          <p:cNvPr id="9" name="Picture 2">
            <a:extLst>
              <a:ext uri="{FF2B5EF4-FFF2-40B4-BE49-F238E27FC236}">
                <a16:creationId xmlns:a16="http://schemas.microsoft.com/office/drawing/2014/main" id="{B8CF72C7-E831-4EE7-BC53-EB181BA6F4F6}"/>
              </a:ext>
            </a:extLst>
          </p:cNvPr>
          <p:cNvPicPr>
            <a:picLocks noChangeAspect="1" noChangeArrowheads="1"/>
          </p:cNvPicPr>
          <p:nvPr/>
        </p:nvPicPr>
        <p:blipFill>
          <a:blip r:embed="rId2" cstate="print"/>
          <a:srcRect/>
          <a:stretch>
            <a:fillRect/>
          </a:stretch>
        </p:blipFill>
        <p:spPr bwMode="auto">
          <a:xfrm>
            <a:off x="1814094" y="1838245"/>
            <a:ext cx="1406184" cy="1039990"/>
          </a:xfrm>
          <a:prstGeom prst="rect">
            <a:avLst/>
          </a:prstGeom>
          <a:noFill/>
          <a:ln w="9525">
            <a:noFill/>
            <a:miter lim="800000"/>
            <a:headEnd/>
            <a:tailEnd/>
          </a:ln>
        </p:spPr>
      </p:pic>
      <p:sp>
        <p:nvSpPr>
          <p:cNvPr id="11" name="pole tekstowe 10">
            <a:extLst>
              <a:ext uri="{FF2B5EF4-FFF2-40B4-BE49-F238E27FC236}">
                <a16:creationId xmlns:a16="http://schemas.microsoft.com/office/drawing/2014/main" id="{40BFC83D-98F3-4905-A4B5-E9B4155E3C6D}"/>
              </a:ext>
            </a:extLst>
          </p:cNvPr>
          <p:cNvSpPr txBox="1"/>
          <p:nvPr/>
        </p:nvSpPr>
        <p:spPr>
          <a:xfrm>
            <a:off x="6096000" y="776807"/>
            <a:ext cx="6096000" cy="646331"/>
          </a:xfrm>
          <a:prstGeom prst="rect">
            <a:avLst/>
          </a:prstGeom>
          <a:noFill/>
        </p:spPr>
        <p:txBody>
          <a:bodyPr wrap="square">
            <a:spAutoFit/>
          </a:bodyPr>
          <a:lstStyle/>
          <a:p>
            <a:r>
              <a:rPr lang="en-US" dirty="0"/>
              <a:t>In order for the vibration to be visible in </a:t>
            </a:r>
            <a:r>
              <a:rPr lang="en-US" b="1" dirty="0"/>
              <a:t>Raman spectroscopy</a:t>
            </a:r>
            <a:r>
              <a:rPr lang="en-US" dirty="0"/>
              <a:t>, the polarity of the molecule must change during the vibration </a:t>
            </a:r>
            <a:endParaRPr lang="pl-PL" dirty="0"/>
          </a:p>
        </p:txBody>
      </p:sp>
      <p:pic>
        <p:nvPicPr>
          <p:cNvPr id="12" name="Picture 1">
            <a:extLst>
              <a:ext uri="{FF2B5EF4-FFF2-40B4-BE49-F238E27FC236}">
                <a16:creationId xmlns:a16="http://schemas.microsoft.com/office/drawing/2014/main" id="{EE647677-9AE4-4E6C-A982-A07FF91829C5}"/>
              </a:ext>
            </a:extLst>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657052" y="1945035"/>
            <a:ext cx="953548" cy="826409"/>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2335431" y="1633770"/>
            <a:ext cx="8153400" cy="2894924"/>
          </a:xfrm>
        </p:spPr>
        <p:txBody>
          <a:bodyPr>
            <a:normAutofit/>
          </a:bodyPr>
          <a:lstStyle/>
          <a:p>
            <a:pPr marL="0" indent="0">
              <a:buNone/>
            </a:pPr>
            <a:r>
              <a:rPr lang="pl-PL" sz="1800" b="1" dirty="0">
                <a:solidFill>
                  <a:srgbClr val="7030A0"/>
                </a:solidFill>
                <a:latin typeface="Times New Roman" pitchFamily="18" charset="0"/>
                <a:cs typeface="Times New Roman" pitchFamily="18" charset="0"/>
              </a:rPr>
              <a:t>P</a:t>
            </a:r>
            <a:r>
              <a:rPr lang="en-US" sz="1800" b="1" dirty="0" err="1">
                <a:solidFill>
                  <a:srgbClr val="7030A0"/>
                </a:solidFill>
                <a:latin typeface="Times New Roman" pitchFamily="18" charset="0"/>
                <a:cs typeface="Times New Roman" pitchFamily="18" charset="0"/>
              </a:rPr>
              <a:t>rinciple</a:t>
            </a:r>
            <a:r>
              <a:rPr lang="en-US" sz="1800" b="1" dirty="0">
                <a:solidFill>
                  <a:srgbClr val="7030A0"/>
                </a:solidFill>
                <a:latin typeface="Times New Roman" pitchFamily="18" charset="0"/>
                <a:cs typeface="Times New Roman" pitchFamily="18" charset="0"/>
              </a:rPr>
              <a:t> of complementarity on the example of a </a:t>
            </a:r>
            <a:r>
              <a:rPr lang="pl-PL" sz="1800" b="1" dirty="0">
                <a:solidFill>
                  <a:srgbClr val="7030A0"/>
                </a:solidFill>
                <a:latin typeface="Times New Roman" pitchFamily="18" charset="0"/>
                <a:cs typeface="Times New Roman" pitchFamily="18" charset="0"/>
              </a:rPr>
              <a:t>CO</a:t>
            </a:r>
            <a:r>
              <a:rPr lang="pl-PL" sz="1800" b="1" baseline="-25000" dirty="0">
                <a:solidFill>
                  <a:srgbClr val="7030A0"/>
                </a:solidFill>
                <a:latin typeface="Times New Roman" pitchFamily="18" charset="0"/>
                <a:cs typeface="Times New Roman" pitchFamily="18" charset="0"/>
              </a:rPr>
              <a:t>2</a:t>
            </a:r>
            <a:r>
              <a:rPr lang="en-US" sz="1800" b="1" dirty="0">
                <a:solidFill>
                  <a:srgbClr val="7030A0"/>
                </a:solidFill>
                <a:latin typeface="Times New Roman" pitchFamily="18" charset="0"/>
                <a:cs typeface="Times New Roman" pitchFamily="18" charset="0"/>
              </a:rPr>
              <a:t> molecule.</a:t>
            </a:r>
            <a:r>
              <a:rPr lang="pl-PL" sz="1800" b="1" dirty="0">
                <a:solidFill>
                  <a:srgbClr val="7030A0"/>
                </a:solidFill>
                <a:latin typeface="Times New Roman" pitchFamily="18" charset="0"/>
                <a:cs typeface="Times New Roman" pitchFamily="18" charset="0"/>
              </a:rPr>
              <a:t> </a:t>
            </a:r>
          </a:p>
          <a:p>
            <a:pPr marL="0" indent="0">
              <a:buNone/>
            </a:pPr>
            <a:r>
              <a:rPr lang="en-US" sz="1800" dirty="0">
                <a:latin typeface="Times New Roman" pitchFamily="18" charset="0"/>
                <a:cs typeface="Times New Roman" pitchFamily="18" charset="0"/>
              </a:rPr>
              <a:t>The </a:t>
            </a:r>
            <a:r>
              <a:rPr lang="pl-PL" sz="1800" dirty="0">
                <a:latin typeface="Times New Roman" pitchFamily="18" charset="0"/>
                <a:cs typeface="Times New Roman" pitchFamily="18" charset="0"/>
              </a:rPr>
              <a:t>CO</a:t>
            </a:r>
            <a:r>
              <a:rPr lang="pl-PL" sz="1800" baseline="-25000" dirty="0">
                <a:latin typeface="Times New Roman" pitchFamily="18" charset="0"/>
                <a:cs typeface="Times New Roman" pitchFamily="18" charset="0"/>
              </a:rPr>
              <a:t>2</a:t>
            </a:r>
            <a:r>
              <a:rPr lang="en-US" sz="1800" dirty="0">
                <a:latin typeface="Times New Roman" pitchFamily="18" charset="0"/>
                <a:cs typeface="Times New Roman" pitchFamily="18" charset="0"/>
              </a:rPr>
              <a:t> molecule does not have a permanent dipole moment, during symmetric stretching vibrations ν1 the position of the centers of gravity does not change, i.e. the dipole moment does not change, </a:t>
            </a:r>
            <a:r>
              <a:rPr lang="en-US" sz="1800" dirty="0">
                <a:solidFill>
                  <a:srgbClr val="FF0000"/>
                </a:solidFill>
                <a:latin typeface="Times New Roman" pitchFamily="18" charset="0"/>
                <a:cs typeface="Times New Roman" pitchFamily="18" charset="0"/>
              </a:rPr>
              <a:t>vibration ν1 is inactive in IR</a:t>
            </a:r>
            <a:endParaRPr lang="pl-PL" sz="1800" dirty="0">
              <a:solidFill>
                <a:srgbClr val="FF0000"/>
              </a:solidFill>
              <a:latin typeface="Times New Roman" pitchFamily="18" charset="0"/>
              <a:cs typeface="Times New Roman" pitchFamily="18" charset="0"/>
            </a:endParaRPr>
          </a:p>
        </p:txBody>
      </p:sp>
      <p:pic>
        <p:nvPicPr>
          <p:cNvPr id="22534" name="Picture 6"/>
          <p:cNvPicPr>
            <a:picLocks noChangeAspect="1" noChangeArrowheads="1"/>
          </p:cNvPicPr>
          <p:nvPr/>
        </p:nvPicPr>
        <p:blipFill>
          <a:blip r:embed="rId2" cstate="print"/>
          <a:srcRect r="25349"/>
          <a:stretch>
            <a:fillRect/>
          </a:stretch>
        </p:blipFill>
        <p:spPr bwMode="auto">
          <a:xfrm>
            <a:off x="3719737" y="3140968"/>
            <a:ext cx="4631357" cy="3185912"/>
          </a:xfrm>
          <a:prstGeom prst="rect">
            <a:avLst/>
          </a:prstGeom>
          <a:noFill/>
          <a:ln w="9525">
            <a:noFill/>
            <a:miter lim="800000"/>
            <a:headEnd/>
            <a:tailEnd/>
          </a:ln>
        </p:spPr>
      </p:pic>
      <p:sp>
        <p:nvSpPr>
          <p:cNvPr id="2" name="Symbol zastępczy numeru slajdu 1"/>
          <p:cNvSpPr>
            <a:spLocks noGrp="1"/>
          </p:cNvSpPr>
          <p:nvPr>
            <p:ph type="sldNum" sz="quarter" idx="12"/>
          </p:nvPr>
        </p:nvSpPr>
        <p:spPr/>
        <p:txBody>
          <a:bodyPr>
            <a:normAutofit/>
          </a:bodyPr>
          <a:lstStyle/>
          <a:p>
            <a:fld id="{F0C94032-CD4C-4C25-B0C2-CEC720522D92}" type="slidenum">
              <a:rPr kumimoji="0" lang="en-US" smtClean="0"/>
              <a:pPr/>
              <a:t>34</a:t>
            </a:fld>
            <a:endParaRPr kumimoji="0" lang="en-US" dirty="0">
              <a:solidFill>
                <a:srgbClr val="FFFFFF"/>
              </a:solidFill>
            </a:endParaRPr>
          </a:p>
        </p:txBody>
      </p:sp>
      <p:sp>
        <p:nvSpPr>
          <p:cNvPr id="5" name="Prostokąt 4">
            <a:extLst>
              <a:ext uri="{FF2B5EF4-FFF2-40B4-BE49-F238E27FC236}">
                <a16:creationId xmlns:a16="http://schemas.microsoft.com/office/drawing/2014/main" id="{3E6F4ED8-A68F-46AB-B46C-9501F7C9956E}"/>
              </a:ext>
            </a:extLst>
          </p:cNvPr>
          <p:cNvSpPr/>
          <p:nvPr/>
        </p:nvSpPr>
        <p:spPr>
          <a:xfrm>
            <a:off x="3405809" y="3021496"/>
            <a:ext cx="4837043" cy="10866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2136648" y="1600200"/>
            <a:ext cx="8153400" cy="1612776"/>
          </a:xfrm>
        </p:spPr>
        <p:txBody>
          <a:bodyPr>
            <a:normAutofit/>
          </a:bodyPr>
          <a:lstStyle/>
          <a:p>
            <a:pPr marL="0" indent="0">
              <a:buNone/>
            </a:pPr>
            <a:r>
              <a:rPr lang="pl-PL" sz="1800" b="1" dirty="0">
                <a:solidFill>
                  <a:srgbClr val="7030A0"/>
                </a:solidFill>
                <a:latin typeface="Times New Roman" pitchFamily="18" charset="0"/>
                <a:cs typeface="Times New Roman" pitchFamily="18" charset="0"/>
              </a:rPr>
              <a:t>P</a:t>
            </a:r>
            <a:r>
              <a:rPr lang="en-US" sz="1800" b="1" dirty="0" err="1">
                <a:solidFill>
                  <a:srgbClr val="7030A0"/>
                </a:solidFill>
                <a:latin typeface="Times New Roman" pitchFamily="18" charset="0"/>
                <a:cs typeface="Times New Roman" pitchFamily="18" charset="0"/>
              </a:rPr>
              <a:t>rinciple</a:t>
            </a:r>
            <a:r>
              <a:rPr lang="en-US" sz="1800" b="1" dirty="0">
                <a:solidFill>
                  <a:srgbClr val="7030A0"/>
                </a:solidFill>
                <a:latin typeface="Times New Roman" pitchFamily="18" charset="0"/>
                <a:cs typeface="Times New Roman" pitchFamily="18" charset="0"/>
              </a:rPr>
              <a:t> of complementarity on the example of a </a:t>
            </a:r>
            <a:r>
              <a:rPr lang="pl-PL" sz="1800" b="1" dirty="0">
                <a:solidFill>
                  <a:srgbClr val="7030A0"/>
                </a:solidFill>
                <a:latin typeface="Times New Roman" pitchFamily="18" charset="0"/>
                <a:cs typeface="Times New Roman" pitchFamily="18" charset="0"/>
              </a:rPr>
              <a:t>CO</a:t>
            </a:r>
            <a:r>
              <a:rPr lang="pl-PL" sz="1800" b="1" baseline="-25000" dirty="0">
                <a:solidFill>
                  <a:srgbClr val="7030A0"/>
                </a:solidFill>
                <a:latin typeface="Times New Roman" pitchFamily="18" charset="0"/>
                <a:cs typeface="Times New Roman" pitchFamily="18" charset="0"/>
              </a:rPr>
              <a:t>2</a:t>
            </a:r>
            <a:r>
              <a:rPr lang="en-US" sz="1800" b="1" dirty="0">
                <a:solidFill>
                  <a:srgbClr val="7030A0"/>
                </a:solidFill>
                <a:latin typeface="Times New Roman" pitchFamily="18" charset="0"/>
                <a:cs typeface="Times New Roman" pitchFamily="18" charset="0"/>
              </a:rPr>
              <a:t> molecule.</a:t>
            </a:r>
            <a:r>
              <a:rPr lang="pl-PL" sz="1800" b="1" dirty="0">
                <a:solidFill>
                  <a:srgbClr val="7030A0"/>
                </a:solidFill>
                <a:latin typeface="Times New Roman" pitchFamily="18" charset="0"/>
                <a:cs typeface="Times New Roman" pitchFamily="18" charset="0"/>
              </a:rPr>
              <a:t> </a:t>
            </a:r>
          </a:p>
          <a:p>
            <a:pPr marL="0" indent="0" algn="just">
              <a:buNone/>
            </a:pPr>
            <a:r>
              <a:rPr lang="en-US" sz="1800" dirty="0">
                <a:latin typeface="Times New Roman" pitchFamily="18" charset="0"/>
                <a:cs typeface="Times New Roman" pitchFamily="18" charset="0"/>
              </a:rPr>
              <a:t>During the antisymmetric stretching vibration ν3 the position of the center of gravity of the positive charge shifts to one side, and the negative charge to the opposite side, a dipole moment oscillating around zero arises, </a:t>
            </a:r>
            <a:r>
              <a:rPr lang="en-US" sz="1800" dirty="0">
                <a:solidFill>
                  <a:srgbClr val="FF0000"/>
                </a:solidFill>
                <a:latin typeface="Times New Roman" pitchFamily="18" charset="0"/>
                <a:cs typeface="Times New Roman" pitchFamily="18" charset="0"/>
              </a:rPr>
              <a:t>the vibration ν3 is active in IR</a:t>
            </a:r>
            <a:r>
              <a:rPr lang="en-US" sz="1800" dirty="0">
                <a:latin typeface="Times New Roman" pitchFamily="18" charset="0"/>
                <a:cs typeface="Times New Roman" pitchFamily="18" charset="0"/>
              </a:rPr>
              <a:t>. </a:t>
            </a:r>
            <a:endParaRPr lang="pl-PL" sz="1800" baseline="-25000" dirty="0">
              <a:solidFill>
                <a:srgbClr val="FF0000"/>
              </a:solidFill>
              <a:latin typeface="Times New Roman" pitchFamily="18" charset="0"/>
              <a:cs typeface="Times New Roman" pitchFamily="18" charset="0"/>
            </a:endParaRPr>
          </a:p>
        </p:txBody>
      </p:sp>
      <p:sp>
        <p:nvSpPr>
          <p:cNvPr id="4" name="Tytuł 1"/>
          <p:cNvSpPr>
            <a:spLocks noGrp="1"/>
          </p:cNvSpPr>
          <p:nvPr>
            <p:ph type="title"/>
          </p:nvPr>
        </p:nvSpPr>
        <p:spPr>
          <a:xfrm>
            <a:off x="2136648" y="228600"/>
            <a:ext cx="8153400" cy="990600"/>
          </a:xfrm>
        </p:spPr>
        <p:txBody>
          <a:bodyPr>
            <a:normAutofit/>
          </a:bodyPr>
          <a:lstStyle/>
          <a:p>
            <a:r>
              <a:rPr lang="pl-PL" sz="1800" dirty="0">
                <a:latin typeface="Times New Roman" pitchFamily="18" charset="0"/>
                <a:cs typeface="Times New Roman" pitchFamily="18" charset="0"/>
              </a:rPr>
              <a:t>Spektroskopia IR i spektroskopia Ramana jako metody komplementarne</a:t>
            </a:r>
          </a:p>
        </p:txBody>
      </p:sp>
      <p:pic>
        <p:nvPicPr>
          <p:cNvPr id="22534" name="Picture 6"/>
          <p:cNvPicPr>
            <a:picLocks noChangeAspect="1" noChangeArrowheads="1"/>
          </p:cNvPicPr>
          <p:nvPr/>
        </p:nvPicPr>
        <p:blipFill>
          <a:blip r:embed="rId2" cstate="print"/>
          <a:srcRect r="25349"/>
          <a:stretch>
            <a:fillRect/>
          </a:stretch>
        </p:blipFill>
        <p:spPr bwMode="auto">
          <a:xfrm>
            <a:off x="3719737" y="3140968"/>
            <a:ext cx="4631357" cy="3185912"/>
          </a:xfrm>
          <a:prstGeom prst="rect">
            <a:avLst/>
          </a:prstGeom>
          <a:noFill/>
          <a:ln w="9525">
            <a:noFill/>
            <a:miter lim="800000"/>
            <a:headEnd/>
            <a:tailEnd/>
          </a:ln>
        </p:spPr>
      </p:pic>
      <p:sp>
        <p:nvSpPr>
          <p:cNvPr id="2" name="Symbol zastępczy numeru slajdu 1"/>
          <p:cNvSpPr>
            <a:spLocks noGrp="1"/>
          </p:cNvSpPr>
          <p:nvPr>
            <p:ph type="sldNum" sz="quarter" idx="12"/>
          </p:nvPr>
        </p:nvSpPr>
        <p:spPr/>
        <p:txBody>
          <a:bodyPr>
            <a:normAutofit/>
          </a:bodyPr>
          <a:lstStyle/>
          <a:p>
            <a:fld id="{F0C94032-CD4C-4C25-B0C2-CEC720522D92}" type="slidenum">
              <a:rPr kumimoji="0" lang="en-US" smtClean="0"/>
              <a:pPr/>
              <a:t>35</a:t>
            </a:fld>
            <a:endParaRPr kumimoji="0" lang="en-US" dirty="0">
              <a:solidFill>
                <a:srgbClr val="FFFFFF"/>
              </a:solidFill>
            </a:endParaRPr>
          </a:p>
        </p:txBody>
      </p:sp>
      <p:sp>
        <p:nvSpPr>
          <p:cNvPr id="6" name="Prostokąt 5">
            <a:extLst>
              <a:ext uri="{FF2B5EF4-FFF2-40B4-BE49-F238E27FC236}">
                <a16:creationId xmlns:a16="http://schemas.microsoft.com/office/drawing/2014/main" id="{53DD3AC1-77EE-40CD-BBE8-D8DE520D9EBF}"/>
              </a:ext>
            </a:extLst>
          </p:cNvPr>
          <p:cNvSpPr/>
          <p:nvPr/>
        </p:nvSpPr>
        <p:spPr>
          <a:xfrm>
            <a:off x="3366053" y="3949148"/>
            <a:ext cx="4837043" cy="10866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2136648" y="1600200"/>
            <a:ext cx="8153400" cy="1612776"/>
          </a:xfrm>
        </p:spPr>
        <p:txBody>
          <a:bodyPr>
            <a:normAutofit/>
          </a:bodyPr>
          <a:lstStyle/>
          <a:p>
            <a:pPr marL="0" indent="0">
              <a:buNone/>
            </a:pPr>
            <a:r>
              <a:rPr lang="en-US" sz="1800" b="1" dirty="0">
                <a:solidFill>
                  <a:srgbClr val="7030A0"/>
                </a:solidFill>
                <a:latin typeface="Times New Roman" pitchFamily="18" charset="0"/>
                <a:cs typeface="Times New Roman" pitchFamily="18" charset="0"/>
              </a:rPr>
              <a:t>Principle of complementarity on the example of a CO2 molecule. </a:t>
            </a:r>
            <a:endParaRPr lang="pl-PL" sz="1800" b="1" baseline="-25000" dirty="0">
              <a:solidFill>
                <a:srgbClr val="7030A0"/>
              </a:solidFill>
              <a:latin typeface="Times New Roman" pitchFamily="18" charset="0"/>
              <a:cs typeface="Times New Roman" pitchFamily="18" charset="0"/>
            </a:endParaRPr>
          </a:p>
          <a:p>
            <a:pPr marL="0" indent="0" algn="just">
              <a:buNone/>
            </a:pPr>
            <a:r>
              <a:rPr lang="en-US" sz="1800" dirty="0">
                <a:latin typeface="Times New Roman" pitchFamily="18" charset="0"/>
                <a:cs typeface="Times New Roman" pitchFamily="18" charset="0"/>
              </a:rPr>
              <a:t>In the twice-degenerate bending vibration ν2,4, the centers of gravity of the charges periodically shift in the direction perpendicular to the axis of the highest symmetry and a dipole moment oscillating around zero is created perpendicular to the molecule axis, </a:t>
            </a:r>
            <a:r>
              <a:rPr lang="en-US" sz="1800" dirty="0">
                <a:solidFill>
                  <a:srgbClr val="FF0000"/>
                </a:solidFill>
                <a:latin typeface="Times New Roman" pitchFamily="18" charset="0"/>
                <a:cs typeface="Times New Roman" pitchFamily="18" charset="0"/>
              </a:rPr>
              <a:t>vibration ν2,4 is active in IR</a:t>
            </a:r>
            <a:r>
              <a:rPr lang="en-US" sz="1800" dirty="0">
                <a:latin typeface="Times New Roman" pitchFamily="18" charset="0"/>
                <a:cs typeface="Times New Roman" pitchFamily="18" charset="0"/>
              </a:rPr>
              <a:t>.</a:t>
            </a:r>
            <a:endParaRPr lang="pl-PL" sz="1800" baseline="-25000" dirty="0">
              <a:solidFill>
                <a:srgbClr val="FF0000"/>
              </a:solidFill>
              <a:latin typeface="Times New Roman" pitchFamily="18" charset="0"/>
              <a:cs typeface="Times New Roman" pitchFamily="18" charset="0"/>
            </a:endParaRPr>
          </a:p>
        </p:txBody>
      </p:sp>
      <p:sp>
        <p:nvSpPr>
          <p:cNvPr id="4" name="Tytuł 1"/>
          <p:cNvSpPr>
            <a:spLocks noGrp="1"/>
          </p:cNvSpPr>
          <p:nvPr>
            <p:ph type="title"/>
          </p:nvPr>
        </p:nvSpPr>
        <p:spPr>
          <a:xfrm>
            <a:off x="2136648" y="228600"/>
            <a:ext cx="8153400" cy="990600"/>
          </a:xfrm>
        </p:spPr>
        <p:txBody>
          <a:bodyPr>
            <a:normAutofit/>
          </a:bodyPr>
          <a:lstStyle/>
          <a:p>
            <a:r>
              <a:rPr lang="pl-PL" sz="1800" dirty="0">
                <a:latin typeface="Times New Roman" pitchFamily="18" charset="0"/>
                <a:cs typeface="Times New Roman" pitchFamily="18" charset="0"/>
              </a:rPr>
              <a:t>Spektroskopia IR i spektroskopia Ramana jako metody komplementarne</a:t>
            </a:r>
          </a:p>
        </p:txBody>
      </p:sp>
      <p:pic>
        <p:nvPicPr>
          <p:cNvPr id="22534" name="Picture 6"/>
          <p:cNvPicPr>
            <a:picLocks noChangeAspect="1" noChangeArrowheads="1"/>
          </p:cNvPicPr>
          <p:nvPr/>
        </p:nvPicPr>
        <p:blipFill>
          <a:blip r:embed="rId2" cstate="print"/>
          <a:srcRect r="25349"/>
          <a:stretch>
            <a:fillRect/>
          </a:stretch>
        </p:blipFill>
        <p:spPr bwMode="auto">
          <a:xfrm>
            <a:off x="3719737" y="3140968"/>
            <a:ext cx="4631357" cy="3185912"/>
          </a:xfrm>
          <a:prstGeom prst="rect">
            <a:avLst/>
          </a:prstGeom>
          <a:noFill/>
          <a:ln w="9525">
            <a:noFill/>
            <a:miter lim="800000"/>
            <a:headEnd/>
            <a:tailEnd/>
          </a:ln>
        </p:spPr>
      </p:pic>
      <p:sp>
        <p:nvSpPr>
          <p:cNvPr id="2" name="Symbol zastępczy numeru slajdu 1"/>
          <p:cNvSpPr>
            <a:spLocks noGrp="1"/>
          </p:cNvSpPr>
          <p:nvPr>
            <p:ph type="sldNum" sz="quarter" idx="12"/>
          </p:nvPr>
        </p:nvSpPr>
        <p:spPr/>
        <p:txBody>
          <a:bodyPr>
            <a:normAutofit/>
          </a:bodyPr>
          <a:lstStyle/>
          <a:p>
            <a:fld id="{F0C94032-CD4C-4C25-B0C2-CEC720522D92}" type="slidenum">
              <a:rPr kumimoji="0" lang="en-US" smtClean="0"/>
              <a:pPr/>
              <a:t>36</a:t>
            </a:fld>
            <a:endParaRPr kumimoji="0" lang="en-US" dirty="0">
              <a:solidFill>
                <a:srgbClr val="FFFFFF"/>
              </a:solidFill>
            </a:endParaRPr>
          </a:p>
        </p:txBody>
      </p:sp>
      <p:sp>
        <p:nvSpPr>
          <p:cNvPr id="6" name="Prostokąt 5">
            <a:extLst>
              <a:ext uri="{FF2B5EF4-FFF2-40B4-BE49-F238E27FC236}">
                <a16:creationId xmlns:a16="http://schemas.microsoft.com/office/drawing/2014/main" id="{759328E8-B8BF-40E5-B52F-3298F1794B99}"/>
              </a:ext>
            </a:extLst>
          </p:cNvPr>
          <p:cNvSpPr/>
          <p:nvPr/>
        </p:nvSpPr>
        <p:spPr>
          <a:xfrm>
            <a:off x="3286540" y="4969565"/>
            <a:ext cx="4837043" cy="10866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2"/>
          <p:cNvSpPr>
            <a:spLocks noGrp="1"/>
          </p:cNvSpPr>
          <p:nvPr>
            <p:ph type="sldNum" sz="quarter" idx="12"/>
          </p:nvPr>
        </p:nvSpPr>
        <p:spPr/>
        <p:txBody>
          <a:bodyPr>
            <a:normAutofit/>
          </a:bodyPr>
          <a:lstStyle/>
          <a:p>
            <a:fld id="{F0C94032-CD4C-4C25-B0C2-CEC720522D92}" type="slidenum">
              <a:rPr kumimoji="0" lang="en-US" smtClean="0"/>
              <a:pPr/>
              <a:t>37</a:t>
            </a:fld>
            <a:endParaRPr kumimoji="0" lang="en-US" dirty="0">
              <a:solidFill>
                <a:srgbClr val="FFFFFF"/>
              </a:solidFill>
            </a:endParaRPr>
          </a:p>
        </p:txBody>
      </p:sp>
      <p:pic>
        <p:nvPicPr>
          <p:cNvPr id="7" name="Symbol zastępczy zawartości 6"/>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927648" y="1628800"/>
            <a:ext cx="6120680" cy="2635464"/>
          </a:xfrm>
        </p:spPr>
      </p:pic>
      <p:sp>
        <p:nvSpPr>
          <p:cNvPr id="6" name="Tytuł 1"/>
          <p:cNvSpPr txBox="1">
            <a:spLocks/>
          </p:cNvSpPr>
          <p:nvPr/>
        </p:nvSpPr>
        <p:spPr>
          <a:xfrm>
            <a:off x="2289048" y="381000"/>
            <a:ext cx="8153400" cy="9906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pl-PL" sz="1800" dirty="0">
                <a:solidFill>
                  <a:schemeClr val="tx1"/>
                </a:solidFill>
                <a:latin typeface="Times New Roman" pitchFamily="18" charset="0"/>
                <a:cs typeface="Times New Roman" pitchFamily="18" charset="0"/>
              </a:rPr>
              <a:t>IR </a:t>
            </a:r>
            <a:r>
              <a:rPr lang="pl-PL" sz="1800" dirty="0" err="1">
                <a:solidFill>
                  <a:schemeClr val="tx1"/>
                </a:solidFill>
                <a:latin typeface="Times New Roman" pitchFamily="18" charset="0"/>
                <a:cs typeface="Times New Roman" pitchFamily="18" charset="0"/>
              </a:rPr>
              <a:t>spectroscopy</a:t>
            </a:r>
            <a:r>
              <a:rPr lang="pl-PL" sz="1800" dirty="0">
                <a:solidFill>
                  <a:schemeClr val="tx1"/>
                </a:solidFill>
                <a:latin typeface="Times New Roman" pitchFamily="18" charset="0"/>
                <a:cs typeface="Times New Roman" pitchFamily="18" charset="0"/>
              </a:rPr>
              <a:t> and Raman Spectroscopy as </a:t>
            </a:r>
            <a:r>
              <a:rPr lang="pl-PL" sz="1800" dirty="0" err="1">
                <a:solidFill>
                  <a:schemeClr val="tx1"/>
                </a:solidFill>
                <a:latin typeface="Times New Roman" pitchFamily="18" charset="0"/>
                <a:cs typeface="Times New Roman" pitchFamily="18" charset="0"/>
              </a:rPr>
              <a:t>complementary</a:t>
            </a:r>
            <a:r>
              <a:rPr lang="pl-PL" sz="1800" dirty="0">
                <a:solidFill>
                  <a:schemeClr val="tx1"/>
                </a:solidFill>
                <a:latin typeface="Times New Roman" pitchFamily="18" charset="0"/>
                <a:cs typeface="Times New Roman" pitchFamily="18" charset="0"/>
              </a:rPr>
              <a:t> </a:t>
            </a:r>
            <a:r>
              <a:rPr lang="pl-PL" sz="1800" dirty="0" err="1">
                <a:solidFill>
                  <a:schemeClr val="tx1"/>
                </a:solidFill>
                <a:latin typeface="Times New Roman" pitchFamily="18" charset="0"/>
                <a:cs typeface="Times New Roman" pitchFamily="18" charset="0"/>
              </a:rPr>
              <a:t>methods</a:t>
            </a:r>
            <a:endParaRPr lang="pl-PL" sz="1800" dirty="0">
              <a:solidFill>
                <a:schemeClr val="tx1"/>
              </a:solidFill>
              <a:latin typeface="Times New Roman" pitchFamily="18" charset="0"/>
              <a:cs typeface="Times New Roman" pitchFamily="18" charset="0"/>
            </a:endParaRPr>
          </a:p>
        </p:txBody>
      </p:sp>
      <p:sp>
        <p:nvSpPr>
          <p:cNvPr id="12" name="pole tekstowe 11"/>
          <p:cNvSpPr txBox="1"/>
          <p:nvPr/>
        </p:nvSpPr>
        <p:spPr>
          <a:xfrm>
            <a:off x="2495600" y="6043416"/>
            <a:ext cx="7192546" cy="646331"/>
          </a:xfrm>
          <a:prstGeom prst="rect">
            <a:avLst/>
          </a:prstGeom>
          <a:noFill/>
        </p:spPr>
        <p:txBody>
          <a:bodyPr wrap="none" rtlCol="0">
            <a:spAutoFit/>
          </a:bodyPr>
          <a:lstStyle/>
          <a:p>
            <a:r>
              <a:rPr lang="pl-PL" b="1" dirty="0"/>
              <a:t>IR           </a:t>
            </a:r>
            <a:r>
              <a:rPr lang="pl-PL" b="1" dirty="0" err="1">
                <a:solidFill>
                  <a:srgbClr val="FF0000"/>
                </a:solidFill>
              </a:rPr>
              <a:t>inactive</a:t>
            </a:r>
            <a:r>
              <a:rPr lang="pl-PL" b="1" dirty="0"/>
              <a:t>             </a:t>
            </a:r>
            <a:r>
              <a:rPr lang="pl-PL" b="1" dirty="0" err="1">
                <a:solidFill>
                  <a:srgbClr val="00B050"/>
                </a:solidFill>
              </a:rPr>
              <a:t>active</a:t>
            </a:r>
            <a:r>
              <a:rPr lang="pl-PL" b="1" dirty="0">
                <a:solidFill>
                  <a:srgbClr val="00B050"/>
                </a:solidFill>
              </a:rPr>
              <a:t>                         </a:t>
            </a:r>
            <a:r>
              <a:rPr lang="pl-PL" b="1" dirty="0" err="1">
                <a:solidFill>
                  <a:srgbClr val="00B050"/>
                </a:solidFill>
              </a:rPr>
              <a:t>active</a:t>
            </a:r>
            <a:r>
              <a:rPr lang="pl-PL" b="1" dirty="0">
                <a:solidFill>
                  <a:srgbClr val="00B050"/>
                </a:solidFill>
              </a:rPr>
              <a:t>            </a:t>
            </a:r>
            <a:r>
              <a:rPr lang="pl-PL" b="1" dirty="0"/>
              <a:t>-&gt; dipole moment</a:t>
            </a:r>
          </a:p>
          <a:p>
            <a:r>
              <a:rPr lang="pl-PL" b="1" dirty="0"/>
              <a:t>Raman     </a:t>
            </a:r>
            <a:r>
              <a:rPr lang="pl-PL" b="1" dirty="0" err="1">
                <a:solidFill>
                  <a:srgbClr val="00B050"/>
                </a:solidFill>
              </a:rPr>
              <a:t>active</a:t>
            </a:r>
            <a:r>
              <a:rPr lang="pl-PL" b="1" dirty="0">
                <a:solidFill>
                  <a:srgbClr val="00B050"/>
                </a:solidFill>
              </a:rPr>
              <a:t> </a:t>
            </a:r>
            <a:r>
              <a:rPr lang="pl-PL" b="1" dirty="0"/>
              <a:t>            </a:t>
            </a:r>
            <a:r>
              <a:rPr lang="pl-PL" b="1" dirty="0" err="1">
                <a:solidFill>
                  <a:srgbClr val="FF0000"/>
                </a:solidFill>
              </a:rPr>
              <a:t>inactive</a:t>
            </a:r>
            <a:r>
              <a:rPr lang="pl-PL" b="1" dirty="0"/>
              <a:t>                        </a:t>
            </a:r>
            <a:r>
              <a:rPr lang="pl-PL" b="1" dirty="0" err="1">
                <a:solidFill>
                  <a:srgbClr val="FF0000"/>
                </a:solidFill>
              </a:rPr>
              <a:t>inactive</a:t>
            </a:r>
            <a:r>
              <a:rPr lang="pl-PL" b="1" dirty="0">
                <a:solidFill>
                  <a:srgbClr val="FF0000"/>
                </a:solidFill>
              </a:rPr>
              <a:t>        </a:t>
            </a:r>
            <a:r>
              <a:rPr lang="pl-PL" b="1" dirty="0"/>
              <a:t>-&gt; </a:t>
            </a:r>
            <a:r>
              <a:rPr lang="pl-PL" b="1" dirty="0" err="1"/>
              <a:t>polarizability</a:t>
            </a:r>
            <a:endParaRPr lang="en-US" b="1" dirty="0"/>
          </a:p>
        </p:txBody>
      </p:sp>
      <p:sp>
        <p:nvSpPr>
          <p:cNvPr id="15" name="pole tekstowe 14"/>
          <p:cNvSpPr txBox="1"/>
          <p:nvPr/>
        </p:nvSpPr>
        <p:spPr>
          <a:xfrm>
            <a:off x="6880502" y="2795375"/>
            <a:ext cx="949299" cy="369332"/>
          </a:xfrm>
          <a:prstGeom prst="rect">
            <a:avLst/>
          </a:prstGeom>
          <a:noFill/>
        </p:spPr>
        <p:txBody>
          <a:bodyPr wrap="none" rtlCol="0">
            <a:spAutoFit/>
          </a:bodyPr>
          <a:lstStyle/>
          <a:p>
            <a:r>
              <a:rPr lang="pl-PL" dirty="0" err="1"/>
              <a:t>bending</a:t>
            </a:r>
            <a:endParaRPr lang="en-US" dirty="0"/>
          </a:p>
        </p:txBody>
      </p:sp>
      <p:sp>
        <p:nvSpPr>
          <p:cNvPr id="2" name="Prostokąt 1"/>
          <p:cNvSpPr/>
          <p:nvPr/>
        </p:nvSpPr>
        <p:spPr>
          <a:xfrm>
            <a:off x="2495600" y="3356992"/>
            <a:ext cx="6912768" cy="151216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 name="pole tekstowe 3"/>
          <p:cNvSpPr txBox="1"/>
          <p:nvPr/>
        </p:nvSpPr>
        <p:spPr>
          <a:xfrm>
            <a:off x="1525070" y="3345735"/>
            <a:ext cx="3204467" cy="1200329"/>
          </a:xfrm>
          <a:prstGeom prst="rect">
            <a:avLst/>
          </a:prstGeom>
          <a:noFill/>
        </p:spPr>
        <p:txBody>
          <a:bodyPr wrap="none" rtlCol="0">
            <a:spAutoFit/>
          </a:bodyPr>
          <a:lstStyle/>
          <a:p>
            <a:pPr algn="ctr"/>
            <a:r>
              <a:rPr lang="pl-PL" dirty="0"/>
              <a:t>No </a:t>
            </a:r>
            <a:r>
              <a:rPr lang="pl-PL" dirty="0" err="1"/>
              <a:t>change</a:t>
            </a:r>
            <a:r>
              <a:rPr lang="pl-PL" dirty="0"/>
              <a:t> in dipole moment,</a:t>
            </a:r>
          </a:p>
          <a:p>
            <a:pPr algn="ctr"/>
            <a:r>
              <a:rPr lang="pl-PL" dirty="0"/>
              <a:t> </a:t>
            </a:r>
            <a:r>
              <a:rPr lang="pl-PL" dirty="0" err="1"/>
              <a:t>therfore</a:t>
            </a:r>
            <a:r>
              <a:rPr lang="pl-PL" dirty="0"/>
              <a:t> IR </a:t>
            </a:r>
            <a:r>
              <a:rPr lang="pl-PL" dirty="0" err="1"/>
              <a:t>inactive</a:t>
            </a:r>
            <a:endParaRPr lang="pl-PL" dirty="0"/>
          </a:p>
          <a:p>
            <a:pPr algn="ctr"/>
            <a:r>
              <a:rPr lang="pl-PL" dirty="0" err="1"/>
              <a:t>There</a:t>
            </a:r>
            <a:r>
              <a:rPr lang="pl-PL" dirty="0"/>
              <a:t> </a:t>
            </a:r>
            <a:r>
              <a:rPr lang="pl-PL" dirty="0" err="1"/>
              <a:t>is</a:t>
            </a:r>
            <a:r>
              <a:rPr lang="pl-PL" dirty="0"/>
              <a:t> </a:t>
            </a:r>
            <a:r>
              <a:rPr lang="pl-PL" dirty="0" err="1"/>
              <a:t>change</a:t>
            </a:r>
            <a:r>
              <a:rPr lang="pl-PL" dirty="0"/>
              <a:t> in </a:t>
            </a:r>
            <a:r>
              <a:rPr lang="pl-PL" dirty="0" err="1"/>
              <a:t>polarisability</a:t>
            </a:r>
            <a:r>
              <a:rPr lang="pl-PL" dirty="0"/>
              <a:t>, </a:t>
            </a:r>
          </a:p>
          <a:p>
            <a:pPr algn="ctr"/>
            <a:r>
              <a:rPr lang="pl-PL" dirty="0" err="1"/>
              <a:t>therfore</a:t>
            </a:r>
            <a:r>
              <a:rPr lang="pl-PL" dirty="0"/>
              <a:t> Raman </a:t>
            </a:r>
            <a:r>
              <a:rPr lang="pl-PL" dirty="0" err="1"/>
              <a:t>active</a:t>
            </a:r>
            <a:endParaRPr lang="en-US" dirty="0"/>
          </a:p>
        </p:txBody>
      </p:sp>
      <p:sp>
        <p:nvSpPr>
          <p:cNvPr id="5" name="pole tekstowe 4"/>
          <p:cNvSpPr txBox="1"/>
          <p:nvPr/>
        </p:nvSpPr>
        <p:spPr>
          <a:xfrm>
            <a:off x="3375985" y="4834321"/>
            <a:ext cx="3810851" cy="646331"/>
          </a:xfrm>
          <a:prstGeom prst="rect">
            <a:avLst/>
          </a:prstGeom>
          <a:noFill/>
        </p:spPr>
        <p:txBody>
          <a:bodyPr wrap="none" rtlCol="0">
            <a:spAutoFit/>
          </a:bodyPr>
          <a:lstStyle/>
          <a:p>
            <a:pPr algn="ctr"/>
            <a:r>
              <a:rPr lang="pl-PL" dirty="0" err="1"/>
              <a:t>There</a:t>
            </a:r>
            <a:r>
              <a:rPr lang="pl-PL" dirty="0"/>
              <a:t> </a:t>
            </a:r>
            <a:r>
              <a:rPr lang="pl-PL" dirty="0" err="1"/>
              <a:t>is</a:t>
            </a:r>
            <a:r>
              <a:rPr lang="pl-PL" dirty="0"/>
              <a:t> a </a:t>
            </a:r>
            <a:r>
              <a:rPr lang="pl-PL" dirty="0" err="1"/>
              <a:t>change</a:t>
            </a:r>
            <a:r>
              <a:rPr lang="pl-PL" dirty="0"/>
              <a:t> in dipole moment,</a:t>
            </a:r>
          </a:p>
          <a:p>
            <a:pPr algn="ctr"/>
            <a:r>
              <a:rPr lang="pl-PL" dirty="0" err="1"/>
              <a:t>Therefore</a:t>
            </a:r>
            <a:r>
              <a:rPr lang="pl-PL" dirty="0"/>
              <a:t> IR </a:t>
            </a:r>
            <a:r>
              <a:rPr lang="pl-PL" dirty="0" err="1"/>
              <a:t>active</a:t>
            </a:r>
            <a:r>
              <a:rPr lang="pl-PL" dirty="0"/>
              <a:t> but Raman </a:t>
            </a:r>
            <a:r>
              <a:rPr lang="pl-PL" dirty="0" err="1"/>
              <a:t>inactive</a:t>
            </a:r>
            <a:endParaRPr lang="en-US" dirty="0"/>
          </a:p>
        </p:txBody>
      </p:sp>
      <p:sp>
        <p:nvSpPr>
          <p:cNvPr id="11" name="pole tekstowe 10"/>
          <p:cNvSpPr txBox="1"/>
          <p:nvPr/>
        </p:nvSpPr>
        <p:spPr>
          <a:xfrm>
            <a:off x="6141275" y="3334871"/>
            <a:ext cx="4465261" cy="1477328"/>
          </a:xfrm>
          <a:prstGeom prst="rect">
            <a:avLst/>
          </a:prstGeom>
          <a:noFill/>
        </p:spPr>
        <p:txBody>
          <a:bodyPr wrap="none" rtlCol="0">
            <a:spAutoFit/>
          </a:bodyPr>
          <a:lstStyle/>
          <a:p>
            <a:r>
              <a:rPr lang="pl-PL" dirty="0"/>
              <a:t>The </a:t>
            </a:r>
            <a:r>
              <a:rPr lang="pl-PL" dirty="0" err="1"/>
              <a:t>deformation</a:t>
            </a:r>
            <a:r>
              <a:rPr lang="pl-PL" dirty="0"/>
              <a:t> </a:t>
            </a:r>
            <a:r>
              <a:rPr lang="pl-PL" dirty="0" err="1"/>
              <a:t>vibrations</a:t>
            </a:r>
            <a:r>
              <a:rPr lang="pl-PL" dirty="0"/>
              <a:t> of CO2</a:t>
            </a:r>
          </a:p>
          <a:p>
            <a:r>
              <a:rPr lang="pl-PL" dirty="0" err="1"/>
              <a:t>are</a:t>
            </a:r>
            <a:r>
              <a:rPr lang="pl-PL" dirty="0"/>
              <a:t> </a:t>
            </a:r>
            <a:r>
              <a:rPr lang="pl-PL" dirty="0" err="1"/>
              <a:t>degenerate</a:t>
            </a:r>
            <a:r>
              <a:rPr lang="pl-PL" dirty="0"/>
              <a:t> and </a:t>
            </a:r>
            <a:r>
              <a:rPr lang="pl-PL" dirty="0" err="1"/>
              <a:t>appear</a:t>
            </a:r>
            <a:r>
              <a:rPr lang="pl-PL" dirty="0"/>
              <a:t> </a:t>
            </a:r>
            <a:r>
              <a:rPr lang="pl-PL" dirty="0" err="1"/>
              <a:t>at</a:t>
            </a:r>
            <a:r>
              <a:rPr lang="pl-PL" dirty="0"/>
              <a:t> the same </a:t>
            </a:r>
          </a:p>
          <a:p>
            <a:r>
              <a:rPr lang="pl-PL" dirty="0"/>
              <a:t>region (666 cm-1)in the IR spectrum of CO2. </a:t>
            </a:r>
          </a:p>
          <a:p>
            <a:r>
              <a:rPr lang="pl-PL" dirty="0" err="1"/>
              <a:t>There</a:t>
            </a:r>
            <a:r>
              <a:rPr lang="pl-PL" dirty="0"/>
              <a:t> </a:t>
            </a:r>
            <a:r>
              <a:rPr lang="pl-PL" dirty="0" err="1"/>
              <a:t>is</a:t>
            </a:r>
            <a:r>
              <a:rPr lang="pl-PL" dirty="0"/>
              <a:t> no </a:t>
            </a:r>
            <a:r>
              <a:rPr lang="pl-PL" dirty="0" err="1"/>
              <a:t>change</a:t>
            </a:r>
            <a:r>
              <a:rPr lang="pl-PL" dirty="0"/>
              <a:t> in </a:t>
            </a:r>
            <a:r>
              <a:rPr lang="pl-PL" dirty="0" err="1"/>
              <a:t>polarisability</a:t>
            </a:r>
            <a:r>
              <a:rPr lang="pl-PL" dirty="0"/>
              <a:t>,</a:t>
            </a:r>
          </a:p>
          <a:p>
            <a:r>
              <a:rPr lang="pl-PL" dirty="0" err="1"/>
              <a:t>therefore</a:t>
            </a:r>
            <a:r>
              <a:rPr lang="pl-PL" dirty="0"/>
              <a:t> </a:t>
            </a:r>
            <a:r>
              <a:rPr lang="pl-PL" dirty="0" err="1"/>
              <a:t>these</a:t>
            </a:r>
            <a:r>
              <a:rPr lang="pl-PL" dirty="0"/>
              <a:t> </a:t>
            </a:r>
            <a:r>
              <a:rPr lang="pl-PL" dirty="0" err="1"/>
              <a:t>vibrations</a:t>
            </a:r>
            <a:r>
              <a:rPr lang="pl-PL" dirty="0"/>
              <a:t> </a:t>
            </a:r>
            <a:r>
              <a:rPr lang="pl-PL" dirty="0" err="1"/>
              <a:t>are</a:t>
            </a:r>
            <a:r>
              <a:rPr lang="pl-PL" dirty="0"/>
              <a:t> Raman </a:t>
            </a:r>
            <a:r>
              <a:rPr lang="pl-PL" dirty="0" err="1"/>
              <a:t>inactive</a:t>
            </a:r>
            <a:endParaRPr lang="en-US" dirty="0"/>
          </a:p>
        </p:txBody>
      </p:sp>
      <p:cxnSp>
        <p:nvCxnSpPr>
          <p:cNvPr id="16" name="Łącznik prosty ze strzałką 15"/>
          <p:cNvCxnSpPr/>
          <p:nvPr/>
        </p:nvCxnSpPr>
        <p:spPr>
          <a:xfrm>
            <a:off x="5281409" y="3334871"/>
            <a:ext cx="0" cy="14773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96295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C31530C6-C16D-436B-B328-F0A6734C921C}"/>
              </a:ext>
            </a:extLst>
          </p:cNvPr>
          <p:cNvPicPr>
            <a:picLocks noChangeAspect="1"/>
          </p:cNvPicPr>
          <p:nvPr/>
        </p:nvPicPr>
        <p:blipFill rotWithShape="1">
          <a:blip r:embed="rId2"/>
          <a:srcRect l="52171" t="29761" b="2276"/>
          <a:stretch/>
        </p:blipFill>
        <p:spPr>
          <a:xfrm>
            <a:off x="7312336" y="852210"/>
            <a:ext cx="4786899" cy="4819721"/>
          </a:xfrm>
          <a:prstGeom prst="rect">
            <a:avLst/>
          </a:prstGeom>
        </p:spPr>
      </p:pic>
      <p:sp>
        <p:nvSpPr>
          <p:cNvPr id="7" name="pole tekstowe 6">
            <a:extLst>
              <a:ext uri="{FF2B5EF4-FFF2-40B4-BE49-F238E27FC236}">
                <a16:creationId xmlns:a16="http://schemas.microsoft.com/office/drawing/2014/main" id="{7D223C00-EBAB-4B04-BF14-27A451CC6A7C}"/>
              </a:ext>
            </a:extLst>
          </p:cNvPr>
          <p:cNvSpPr txBox="1"/>
          <p:nvPr/>
        </p:nvSpPr>
        <p:spPr>
          <a:xfrm>
            <a:off x="668822" y="1859339"/>
            <a:ext cx="6096000" cy="3139321"/>
          </a:xfrm>
          <a:prstGeom prst="rect">
            <a:avLst/>
          </a:prstGeom>
          <a:noFill/>
        </p:spPr>
        <p:txBody>
          <a:bodyPr wrap="square">
            <a:spAutoFit/>
          </a:bodyPr>
          <a:lstStyle/>
          <a:p>
            <a:r>
              <a:rPr lang="pl-PL" dirty="0"/>
              <a:t>The Raman </a:t>
            </a:r>
            <a:r>
              <a:rPr lang="pl-PL" dirty="0" err="1"/>
              <a:t>shifts</a:t>
            </a:r>
            <a:r>
              <a:rPr lang="pl-PL" dirty="0"/>
              <a:t> in the Raman spectra </a:t>
            </a:r>
            <a:r>
              <a:rPr lang="pl-PL" dirty="0" err="1"/>
              <a:t>are</a:t>
            </a:r>
            <a:r>
              <a:rPr lang="pl-PL" dirty="0"/>
              <a:t> </a:t>
            </a:r>
            <a:r>
              <a:rPr lang="pl-PL" dirty="0" err="1"/>
              <a:t>identical</a:t>
            </a:r>
            <a:r>
              <a:rPr lang="pl-PL" dirty="0"/>
              <a:t> in </a:t>
            </a:r>
            <a:r>
              <a:rPr lang="pl-PL" dirty="0" err="1"/>
              <a:t>value</a:t>
            </a:r>
            <a:r>
              <a:rPr lang="pl-PL" dirty="0"/>
              <a:t> to the </a:t>
            </a:r>
            <a:r>
              <a:rPr lang="pl-PL" dirty="0" err="1"/>
              <a:t>position</a:t>
            </a:r>
            <a:r>
              <a:rPr lang="pl-PL" dirty="0"/>
              <a:t> of the </a:t>
            </a:r>
            <a:r>
              <a:rPr lang="pl-PL" dirty="0" err="1"/>
              <a:t>absorption</a:t>
            </a:r>
            <a:r>
              <a:rPr lang="pl-PL" dirty="0"/>
              <a:t> </a:t>
            </a:r>
            <a:r>
              <a:rPr lang="pl-PL" dirty="0" err="1"/>
              <a:t>peaks</a:t>
            </a:r>
            <a:r>
              <a:rPr lang="pl-PL" dirty="0"/>
              <a:t> in the IR spectra, </a:t>
            </a:r>
            <a:r>
              <a:rPr lang="pl-PL" dirty="0" err="1"/>
              <a:t>however</a:t>
            </a:r>
            <a:r>
              <a:rPr lang="pl-PL" dirty="0"/>
              <a:t> </a:t>
            </a:r>
            <a:r>
              <a:rPr lang="pl-PL" dirty="0" err="1"/>
              <a:t>their</a:t>
            </a:r>
            <a:r>
              <a:rPr lang="pl-PL" dirty="0"/>
              <a:t> </a:t>
            </a:r>
            <a:r>
              <a:rPr lang="pl-PL" dirty="0" err="1"/>
              <a:t>relative</a:t>
            </a:r>
            <a:r>
              <a:rPr lang="pl-PL" dirty="0"/>
              <a:t> </a:t>
            </a:r>
            <a:r>
              <a:rPr lang="pl-PL" dirty="0" err="1"/>
              <a:t>intensities</a:t>
            </a:r>
            <a:r>
              <a:rPr lang="pl-PL" dirty="0"/>
              <a:t> </a:t>
            </a:r>
            <a:r>
              <a:rPr lang="pl-PL" dirty="0" err="1"/>
              <a:t>differ</a:t>
            </a:r>
            <a:r>
              <a:rPr lang="pl-PL" dirty="0"/>
              <a:t>. </a:t>
            </a:r>
          </a:p>
          <a:p>
            <a:endParaRPr lang="pl-PL" dirty="0"/>
          </a:p>
          <a:p>
            <a:r>
              <a:rPr lang="pl-PL" dirty="0" err="1"/>
              <a:t>Some</a:t>
            </a:r>
            <a:r>
              <a:rPr lang="pl-PL" dirty="0"/>
              <a:t> </a:t>
            </a:r>
            <a:r>
              <a:rPr lang="pl-PL" dirty="0" err="1"/>
              <a:t>peaks</a:t>
            </a:r>
            <a:r>
              <a:rPr lang="pl-PL" dirty="0"/>
              <a:t> </a:t>
            </a:r>
            <a:r>
              <a:rPr lang="pl-PL" dirty="0" err="1"/>
              <a:t>may</a:t>
            </a:r>
            <a:r>
              <a:rPr lang="pl-PL" dirty="0"/>
              <a:t> be </a:t>
            </a:r>
            <a:r>
              <a:rPr lang="pl-PL" dirty="0" err="1"/>
              <a:t>visible</a:t>
            </a:r>
            <a:r>
              <a:rPr lang="pl-PL" dirty="0"/>
              <a:t> in one spectrum and not the </a:t>
            </a:r>
            <a:r>
              <a:rPr lang="pl-PL" dirty="0" err="1"/>
              <a:t>other</a:t>
            </a:r>
            <a:r>
              <a:rPr lang="pl-PL" dirty="0"/>
              <a:t>.</a:t>
            </a:r>
          </a:p>
          <a:p>
            <a:endParaRPr lang="pl-PL" dirty="0"/>
          </a:p>
          <a:p>
            <a:r>
              <a:rPr lang="pl-PL" dirty="0" err="1"/>
              <a:t>Spectroscopic</a:t>
            </a:r>
            <a:r>
              <a:rPr lang="pl-PL" dirty="0"/>
              <a:t> </a:t>
            </a:r>
            <a:r>
              <a:rPr lang="pl-PL" dirty="0" err="1"/>
              <a:t>criterion</a:t>
            </a:r>
            <a:r>
              <a:rPr lang="pl-PL" dirty="0"/>
              <a:t> of </a:t>
            </a:r>
            <a:r>
              <a:rPr lang="pl-PL" dirty="0" err="1"/>
              <a:t>binding</a:t>
            </a:r>
            <a:r>
              <a:rPr lang="pl-PL" dirty="0"/>
              <a:t> </a:t>
            </a:r>
            <a:r>
              <a:rPr lang="pl-PL" dirty="0" err="1"/>
              <a:t>polarity</a:t>
            </a:r>
            <a:r>
              <a:rPr lang="pl-PL" dirty="0"/>
              <a:t>:</a:t>
            </a:r>
          </a:p>
          <a:p>
            <a:r>
              <a:rPr lang="pl-PL" dirty="0" err="1"/>
              <a:t>If</a:t>
            </a:r>
            <a:r>
              <a:rPr lang="pl-PL" dirty="0"/>
              <a:t> the </a:t>
            </a:r>
            <a:r>
              <a:rPr lang="pl-PL" dirty="0" err="1"/>
              <a:t>intensity</a:t>
            </a:r>
            <a:r>
              <a:rPr lang="pl-PL" dirty="0"/>
              <a:t> of the </a:t>
            </a:r>
            <a:r>
              <a:rPr lang="pl-PL" dirty="0" err="1"/>
              <a:t>infrared</a:t>
            </a:r>
            <a:r>
              <a:rPr lang="pl-PL" dirty="0"/>
              <a:t> band </a:t>
            </a:r>
            <a:r>
              <a:rPr lang="pl-PL" dirty="0" err="1"/>
              <a:t>increases</a:t>
            </a:r>
            <a:r>
              <a:rPr lang="pl-PL" dirty="0"/>
              <a:t> and in the Raman spectrum </a:t>
            </a:r>
            <a:r>
              <a:rPr lang="pl-PL" dirty="0" err="1"/>
              <a:t>it</a:t>
            </a:r>
            <a:r>
              <a:rPr lang="pl-PL" dirty="0"/>
              <a:t> </a:t>
            </a:r>
            <a:r>
              <a:rPr lang="pl-PL" dirty="0" err="1"/>
              <a:t>decreases</a:t>
            </a:r>
            <a:r>
              <a:rPr lang="pl-PL" dirty="0"/>
              <a:t>, </a:t>
            </a:r>
            <a:r>
              <a:rPr lang="pl-PL" dirty="0" err="1"/>
              <a:t>it</a:t>
            </a:r>
            <a:r>
              <a:rPr lang="pl-PL" dirty="0"/>
              <a:t> </a:t>
            </a:r>
            <a:r>
              <a:rPr lang="pl-PL" dirty="0" err="1"/>
              <a:t>means</a:t>
            </a:r>
            <a:r>
              <a:rPr lang="pl-PL" dirty="0"/>
              <a:t> </a:t>
            </a:r>
            <a:r>
              <a:rPr lang="pl-PL" dirty="0" err="1"/>
              <a:t>that</a:t>
            </a:r>
            <a:r>
              <a:rPr lang="pl-PL" dirty="0"/>
              <a:t> the </a:t>
            </a:r>
            <a:r>
              <a:rPr lang="pl-PL" dirty="0" err="1"/>
              <a:t>chemical</a:t>
            </a:r>
            <a:r>
              <a:rPr lang="pl-PL" dirty="0"/>
              <a:t> </a:t>
            </a:r>
            <a:r>
              <a:rPr lang="pl-PL" dirty="0" err="1"/>
              <a:t>bond</a:t>
            </a:r>
            <a:r>
              <a:rPr lang="pl-PL" dirty="0"/>
              <a:t> </a:t>
            </a:r>
            <a:r>
              <a:rPr lang="pl-PL" dirty="0" err="1"/>
              <a:t>becomes</a:t>
            </a:r>
            <a:r>
              <a:rPr lang="pl-PL" dirty="0"/>
              <a:t> </a:t>
            </a:r>
            <a:r>
              <a:rPr lang="pl-PL" dirty="0" err="1"/>
              <a:t>more</a:t>
            </a:r>
            <a:r>
              <a:rPr lang="pl-PL" dirty="0"/>
              <a:t> </a:t>
            </a:r>
            <a:r>
              <a:rPr lang="pl-PL" dirty="0" err="1"/>
              <a:t>polarized</a:t>
            </a:r>
            <a:r>
              <a:rPr lang="pl-PL" dirty="0"/>
              <a:t> (</a:t>
            </a:r>
            <a:r>
              <a:rPr lang="pl-PL" dirty="0" err="1"/>
              <a:t>ionic</a:t>
            </a:r>
            <a:r>
              <a:rPr lang="pl-PL" dirty="0"/>
              <a:t>). </a:t>
            </a:r>
            <a:r>
              <a:rPr lang="pl-PL" dirty="0" err="1"/>
              <a:t>Conversely</a:t>
            </a:r>
            <a:r>
              <a:rPr lang="pl-PL" dirty="0"/>
              <a:t>, </a:t>
            </a:r>
            <a:r>
              <a:rPr lang="pl-PL" dirty="0" err="1"/>
              <a:t>when</a:t>
            </a:r>
            <a:r>
              <a:rPr lang="pl-PL" dirty="0"/>
              <a:t> the </a:t>
            </a:r>
            <a:r>
              <a:rPr lang="pl-PL" dirty="0" err="1"/>
              <a:t>intensity</a:t>
            </a:r>
            <a:r>
              <a:rPr lang="pl-PL" dirty="0"/>
              <a:t> of the Raman band </a:t>
            </a:r>
            <a:r>
              <a:rPr lang="pl-PL" dirty="0" err="1"/>
              <a:t>differs</a:t>
            </a:r>
            <a:r>
              <a:rPr lang="pl-PL" dirty="0"/>
              <a:t>, </a:t>
            </a:r>
            <a:r>
              <a:rPr lang="pl-PL" dirty="0" err="1"/>
              <a:t>it</a:t>
            </a:r>
            <a:r>
              <a:rPr lang="pl-PL" dirty="0"/>
              <a:t> </a:t>
            </a:r>
            <a:r>
              <a:rPr lang="pl-PL" dirty="0" err="1"/>
              <a:t>means</a:t>
            </a:r>
            <a:r>
              <a:rPr lang="pl-PL" dirty="0"/>
              <a:t> </a:t>
            </a:r>
            <a:r>
              <a:rPr lang="pl-PL" dirty="0" err="1"/>
              <a:t>an</a:t>
            </a:r>
            <a:r>
              <a:rPr lang="pl-PL" dirty="0"/>
              <a:t> </a:t>
            </a:r>
            <a:r>
              <a:rPr lang="pl-PL" dirty="0" err="1"/>
              <a:t>increase</a:t>
            </a:r>
            <a:r>
              <a:rPr lang="pl-PL" dirty="0"/>
              <a:t> in </a:t>
            </a:r>
            <a:r>
              <a:rPr lang="pl-PL" dirty="0" err="1"/>
              <a:t>covalence</a:t>
            </a:r>
            <a:r>
              <a:rPr lang="pl-PL" dirty="0"/>
              <a:t>.</a:t>
            </a:r>
          </a:p>
        </p:txBody>
      </p:sp>
    </p:spTree>
    <p:extLst>
      <p:ext uri="{BB962C8B-B14F-4D97-AF65-F5344CB8AC3E}">
        <p14:creationId xmlns:p14="http://schemas.microsoft.com/office/powerpoint/2010/main" val="17977158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0C94127B-1CA7-46B2-B0FC-3A0B16A454CC}"/>
              </a:ext>
            </a:extLst>
          </p:cNvPr>
          <p:cNvPicPr>
            <a:picLocks noChangeAspect="1"/>
          </p:cNvPicPr>
          <p:nvPr/>
        </p:nvPicPr>
        <p:blipFill>
          <a:blip r:embed="rId2"/>
          <a:stretch>
            <a:fillRect/>
          </a:stretch>
        </p:blipFill>
        <p:spPr>
          <a:xfrm>
            <a:off x="3054004" y="706614"/>
            <a:ext cx="6083991" cy="5444772"/>
          </a:xfrm>
          <a:prstGeom prst="rect">
            <a:avLst/>
          </a:prstGeom>
        </p:spPr>
      </p:pic>
    </p:spTree>
    <p:extLst>
      <p:ext uri="{BB962C8B-B14F-4D97-AF65-F5344CB8AC3E}">
        <p14:creationId xmlns:p14="http://schemas.microsoft.com/office/powerpoint/2010/main" val="3797864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CEAA745E-DD52-4B7C-B4F6-16B46538A49D}"/>
              </a:ext>
            </a:extLst>
          </p:cNvPr>
          <p:cNvPicPr>
            <a:picLocks noChangeAspect="1"/>
          </p:cNvPicPr>
          <p:nvPr/>
        </p:nvPicPr>
        <p:blipFill>
          <a:blip r:embed="rId2"/>
          <a:stretch>
            <a:fillRect/>
          </a:stretch>
        </p:blipFill>
        <p:spPr>
          <a:xfrm>
            <a:off x="2175634" y="533192"/>
            <a:ext cx="7496175" cy="5553075"/>
          </a:xfrm>
          <a:prstGeom prst="rect">
            <a:avLst/>
          </a:prstGeom>
        </p:spPr>
      </p:pic>
    </p:spTree>
    <p:extLst>
      <p:ext uri="{BB962C8B-B14F-4D97-AF65-F5344CB8AC3E}">
        <p14:creationId xmlns:p14="http://schemas.microsoft.com/office/powerpoint/2010/main" val="12598626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9BECA671-0853-49FD-B8A7-C69AD4C5914B}"/>
              </a:ext>
            </a:extLst>
          </p:cNvPr>
          <p:cNvPicPr>
            <a:picLocks noChangeAspect="1"/>
          </p:cNvPicPr>
          <p:nvPr/>
        </p:nvPicPr>
        <p:blipFill>
          <a:blip r:embed="rId2"/>
          <a:stretch>
            <a:fillRect/>
          </a:stretch>
        </p:blipFill>
        <p:spPr>
          <a:xfrm>
            <a:off x="1742246" y="1333572"/>
            <a:ext cx="7143750" cy="2362200"/>
          </a:xfrm>
          <a:prstGeom prst="rect">
            <a:avLst/>
          </a:prstGeom>
        </p:spPr>
      </p:pic>
      <p:pic>
        <p:nvPicPr>
          <p:cNvPr id="5" name="Picture 12" descr="Symmetrical_stretching">
            <a:extLst>
              <a:ext uri="{FF2B5EF4-FFF2-40B4-BE49-F238E27FC236}">
                <a16:creationId xmlns:a16="http://schemas.microsoft.com/office/drawing/2014/main" id="{13D18BF6-5853-42AD-AFEC-53BB4842E749}"/>
              </a:ext>
            </a:extLst>
          </p:cNvPr>
          <p:cNvPicPr>
            <a:picLocks noChangeAspect="1" noChangeArrowheads="1" noCrop="1"/>
          </p:cNvPicPr>
          <p:nvPr/>
        </p:nvPicPr>
        <p:blipFill>
          <a:blip r:embed="rId3" cstate="print"/>
          <a:srcRect/>
          <a:stretch>
            <a:fillRect/>
          </a:stretch>
        </p:blipFill>
        <p:spPr bwMode="auto">
          <a:xfrm>
            <a:off x="9336009" y="1237422"/>
            <a:ext cx="1368425" cy="1068893"/>
          </a:xfrm>
          <a:prstGeom prst="rect">
            <a:avLst/>
          </a:prstGeom>
          <a:noFill/>
          <a:ln w="9525">
            <a:noFill/>
            <a:miter lim="800000"/>
            <a:headEnd/>
            <a:tailEnd/>
          </a:ln>
        </p:spPr>
      </p:pic>
      <p:pic>
        <p:nvPicPr>
          <p:cNvPr id="6" name="Picture 19" descr="Asymmetrical_stretching">
            <a:extLst>
              <a:ext uri="{FF2B5EF4-FFF2-40B4-BE49-F238E27FC236}">
                <a16:creationId xmlns:a16="http://schemas.microsoft.com/office/drawing/2014/main" id="{F33EAF6C-28FC-42AD-8041-37A1DDA83E1E}"/>
              </a:ext>
            </a:extLst>
          </p:cNvPr>
          <p:cNvPicPr>
            <a:picLocks noChangeAspect="1" noChangeArrowheads="1" noCrop="1"/>
          </p:cNvPicPr>
          <p:nvPr/>
        </p:nvPicPr>
        <p:blipFill>
          <a:blip r:embed="rId4" cstate="print"/>
          <a:srcRect/>
          <a:stretch>
            <a:fillRect/>
          </a:stretch>
        </p:blipFill>
        <p:spPr bwMode="auto">
          <a:xfrm>
            <a:off x="9376490" y="2306315"/>
            <a:ext cx="1287462" cy="1004689"/>
          </a:xfrm>
          <a:prstGeom prst="rect">
            <a:avLst/>
          </a:prstGeom>
          <a:noFill/>
          <a:ln w="9525">
            <a:noFill/>
            <a:miter lim="800000"/>
            <a:headEnd/>
            <a:tailEnd/>
          </a:ln>
        </p:spPr>
      </p:pic>
      <p:pic>
        <p:nvPicPr>
          <p:cNvPr id="7" name="Picture 16" descr="Scissoring">
            <a:extLst>
              <a:ext uri="{FF2B5EF4-FFF2-40B4-BE49-F238E27FC236}">
                <a16:creationId xmlns:a16="http://schemas.microsoft.com/office/drawing/2014/main" id="{FD2DD067-925F-4137-B90B-A54B41AB8E66}"/>
              </a:ext>
            </a:extLst>
          </p:cNvPr>
          <p:cNvPicPr>
            <a:picLocks noChangeAspect="1" noChangeArrowheads="1" noCrop="1"/>
          </p:cNvPicPr>
          <p:nvPr/>
        </p:nvPicPr>
        <p:blipFill>
          <a:blip r:embed="rId5" cstate="print"/>
          <a:srcRect/>
          <a:stretch>
            <a:fillRect/>
          </a:stretch>
        </p:blipFill>
        <p:spPr bwMode="auto">
          <a:xfrm>
            <a:off x="9407447" y="3429000"/>
            <a:ext cx="1296987" cy="1013366"/>
          </a:xfrm>
          <a:prstGeom prst="rect">
            <a:avLst/>
          </a:prstGeom>
          <a:noFill/>
          <a:ln w="9525">
            <a:noFill/>
            <a:miter lim="800000"/>
            <a:headEnd/>
            <a:tailEnd/>
          </a:ln>
        </p:spPr>
      </p:pic>
    </p:spTree>
    <p:extLst>
      <p:ext uri="{BB962C8B-B14F-4D97-AF65-F5344CB8AC3E}">
        <p14:creationId xmlns:p14="http://schemas.microsoft.com/office/powerpoint/2010/main" val="24880661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2"/>
          <p:cNvSpPr>
            <a:spLocks noGrp="1"/>
          </p:cNvSpPr>
          <p:nvPr>
            <p:ph type="sldNum" sz="quarter" idx="12"/>
          </p:nvPr>
        </p:nvSpPr>
        <p:spPr/>
        <p:txBody>
          <a:bodyPr>
            <a:normAutofit/>
          </a:bodyPr>
          <a:lstStyle/>
          <a:p>
            <a:fld id="{F0C94032-CD4C-4C25-B0C2-CEC720522D92}" type="slidenum">
              <a:rPr kumimoji="0" lang="en-US" smtClean="0"/>
              <a:pPr/>
              <a:t>41</a:t>
            </a:fld>
            <a:endParaRPr kumimoji="0" lang="en-US" dirty="0">
              <a:solidFill>
                <a:srgbClr val="FFFFFF"/>
              </a:solidFill>
            </a:endParaRPr>
          </a:p>
        </p:txBody>
      </p:sp>
      <p:graphicFrame>
        <p:nvGraphicFramePr>
          <p:cNvPr id="5" name="Symbol zastępczy zawartości 4"/>
          <p:cNvGraphicFramePr>
            <a:graphicFrameLocks noGrp="1"/>
          </p:cNvGraphicFramePr>
          <p:nvPr>
            <p:ph sz="quarter" idx="1"/>
          </p:nvPr>
        </p:nvGraphicFramePr>
        <p:xfrm>
          <a:off x="1919536" y="1628800"/>
          <a:ext cx="8499348" cy="4776216"/>
        </p:xfrm>
        <a:graphic>
          <a:graphicData uri="http://schemas.openxmlformats.org/drawingml/2006/table">
            <a:tbl>
              <a:tblPr firstRow="1" firstCol="1" bandRow="1">
                <a:tableStyleId>{9DCAF9ED-07DC-4A11-8D7F-57B35C25682E}</a:tableStyleId>
              </a:tblPr>
              <a:tblGrid>
                <a:gridCol w="4249206">
                  <a:extLst>
                    <a:ext uri="{9D8B030D-6E8A-4147-A177-3AD203B41FA5}">
                      <a16:colId xmlns:a16="http://schemas.microsoft.com/office/drawing/2014/main" val="4030640200"/>
                    </a:ext>
                  </a:extLst>
                </a:gridCol>
                <a:gridCol w="4250142">
                  <a:extLst>
                    <a:ext uri="{9D8B030D-6E8A-4147-A177-3AD203B41FA5}">
                      <a16:colId xmlns:a16="http://schemas.microsoft.com/office/drawing/2014/main" val="3104944472"/>
                    </a:ext>
                  </a:extLst>
                </a:gridCol>
              </a:tblGrid>
              <a:tr h="0">
                <a:tc>
                  <a:txBody>
                    <a:bodyPr/>
                    <a:lstStyle/>
                    <a:p>
                      <a:pPr>
                        <a:lnSpc>
                          <a:spcPct val="107000"/>
                        </a:lnSpc>
                        <a:spcAft>
                          <a:spcPts val="0"/>
                        </a:spcAft>
                      </a:pPr>
                      <a:r>
                        <a:rPr lang="en-US" sz="2000" b="0">
                          <a:effectLst/>
                        </a:rPr>
                        <a:t>Raman</a:t>
                      </a:r>
                      <a:endParaRPr lang="en-US"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000" b="0">
                          <a:effectLst/>
                        </a:rPr>
                        <a:t>IR</a:t>
                      </a:r>
                      <a:endParaRPr lang="en-US"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62548055"/>
                  </a:ext>
                </a:extLst>
              </a:tr>
              <a:tr h="484505">
                <a:tc>
                  <a:txBody>
                    <a:bodyPr/>
                    <a:lstStyle/>
                    <a:p>
                      <a:pPr>
                        <a:lnSpc>
                          <a:spcPct val="107000"/>
                        </a:lnSpc>
                        <a:spcAft>
                          <a:spcPts val="0"/>
                        </a:spcAft>
                      </a:pPr>
                      <a:r>
                        <a:rPr lang="en-US" sz="2000" b="0">
                          <a:effectLst/>
                        </a:rPr>
                        <a:t>It is due to the scattering of light by the vibrating molecules.</a:t>
                      </a:r>
                      <a:endParaRPr lang="en-US"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000" b="0">
                          <a:effectLst/>
                        </a:rPr>
                        <a:t>It is the result of absorption of light by vibrating molecules.</a:t>
                      </a:r>
                      <a:endParaRPr lang="en-US"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23701647"/>
                  </a:ext>
                </a:extLst>
              </a:tr>
              <a:tr h="0">
                <a:tc>
                  <a:txBody>
                    <a:bodyPr/>
                    <a:lstStyle/>
                    <a:p>
                      <a:pPr>
                        <a:lnSpc>
                          <a:spcPct val="107000"/>
                        </a:lnSpc>
                        <a:spcAft>
                          <a:spcPts val="800"/>
                        </a:spcAft>
                      </a:pPr>
                      <a:r>
                        <a:rPr lang="en-US" sz="2000" b="0">
                          <a:effectLst/>
                        </a:rPr>
                        <a:t>The vibration is Raman active if it causes a change in polarisability</a:t>
                      </a:r>
                      <a:endParaRPr lang="en-US"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000" b="0">
                          <a:effectLst/>
                        </a:rPr>
                        <a:t>Vibration is IR active if there is change in dipole moment.</a:t>
                      </a:r>
                      <a:endParaRPr lang="en-US"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15834542"/>
                  </a:ext>
                </a:extLst>
              </a:tr>
              <a:tr h="0">
                <a:tc>
                  <a:txBody>
                    <a:bodyPr/>
                    <a:lstStyle/>
                    <a:p>
                      <a:pPr>
                        <a:lnSpc>
                          <a:spcPct val="107000"/>
                        </a:lnSpc>
                        <a:spcAft>
                          <a:spcPts val="0"/>
                        </a:spcAft>
                      </a:pPr>
                      <a:r>
                        <a:rPr lang="en-US" sz="2000" b="0">
                          <a:effectLst/>
                        </a:rPr>
                        <a:t>The molecule need not possess a permanent dipole moment.</a:t>
                      </a:r>
                      <a:endParaRPr lang="en-US"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000" b="0">
                          <a:effectLst/>
                        </a:rPr>
                        <a:t>The vibration concerned should have a </a:t>
                      </a:r>
                      <a:br>
                        <a:rPr lang="en-US" sz="2000" b="0">
                          <a:effectLst/>
                        </a:rPr>
                      </a:br>
                      <a:r>
                        <a:rPr lang="en-US" sz="2000" b="0">
                          <a:effectLst/>
                        </a:rPr>
                        <a:t>change in dipole moment due to that vibration.</a:t>
                      </a:r>
                      <a:endParaRPr lang="en-US"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73587805"/>
                  </a:ext>
                </a:extLst>
              </a:tr>
              <a:tr h="0">
                <a:tc>
                  <a:txBody>
                    <a:bodyPr/>
                    <a:lstStyle/>
                    <a:p>
                      <a:pPr>
                        <a:lnSpc>
                          <a:spcPct val="107000"/>
                        </a:lnSpc>
                        <a:spcAft>
                          <a:spcPts val="0"/>
                        </a:spcAft>
                      </a:pPr>
                      <a:r>
                        <a:rPr lang="en-US" sz="2000" b="0">
                          <a:effectLst/>
                        </a:rPr>
                        <a:t>Water can be used as a solvent.</a:t>
                      </a:r>
                      <a:endParaRPr lang="en-US"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000" b="0">
                          <a:effectLst/>
                        </a:rPr>
                        <a:t>Water cannot be used due to its intense absorption of IR. </a:t>
                      </a:r>
                      <a:endParaRPr lang="en-US"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24397481"/>
                  </a:ext>
                </a:extLst>
              </a:tr>
              <a:tr h="0">
                <a:tc>
                  <a:txBody>
                    <a:bodyPr/>
                    <a:lstStyle/>
                    <a:p>
                      <a:pPr>
                        <a:lnSpc>
                          <a:spcPct val="107000"/>
                        </a:lnSpc>
                        <a:spcAft>
                          <a:spcPts val="800"/>
                        </a:spcAft>
                      </a:pPr>
                      <a:r>
                        <a:rPr lang="en-US" sz="2000" b="0" dirty="0">
                          <a:effectLst/>
                        </a:rPr>
                        <a:t>Sample preparation is not very elaborate, it can be in any state</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000" b="0">
                          <a:effectLst/>
                        </a:rPr>
                        <a:t>Sample preparation is elaborate</a:t>
                      </a:r>
                      <a:br>
                        <a:rPr lang="en-US" sz="2000" b="0">
                          <a:effectLst/>
                        </a:rPr>
                      </a:br>
                      <a:r>
                        <a:rPr lang="en-US" sz="2000" b="0">
                          <a:effectLst/>
                        </a:rPr>
                        <a:t>Gaseous samples can rarely be used.</a:t>
                      </a:r>
                      <a:endParaRPr lang="en-US"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98158646"/>
                  </a:ext>
                </a:extLst>
              </a:tr>
              <a:tr h="0">
                <a:tc>
                  <a:txBody>
                    <a:bodyPr/>
                    <a:lstStyle/>
                    <a:p>
                      <a:pPr>
                        <a:lnSpc>
                          <a:spcPct val="107000"/>
                        </a:lnSpc>
                        <a:spcAft>
                          <a:spcPts val="800"/>
                        </a:spcAft>
                      </a:pPr>
                      <a:r>
                        <a:rPr lang="en-US" sz="2000" b="0">
                          <a:effectLst/>
                        </a:rPr>
                        <a:t>Gives an indication of covalent character in the molecule</a:t>
                      </a:r>
                      <a:endParaRPr lang="en-US"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000" b="0">
                          <a:effectLst/>
                        </a:rPr>
                        <a:t>Gives an indication of ionic character in the molecule.</a:t>
                      </a:r>
                      <a:endParaRPr lang="en-US"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51609650"/>
                  </a:ext>
                </a:extLst>
              </a:tr>
              <a:tr h="0">
                <a:tc>
                  <a:txBody>
                    <a:bodyPr/>
                    <a:lstStyle/>
                    <a:p>
                      <a:pPr>
                        <a:lnSpc>
                          <a:spcPct val="107000"/>
                        </a:lnSpc>
                        <a:spcAft>
                          <a:spcPts val="0"/>
                        </a:spcAft>
                      </a:pPr>
                      <a:r>
                        <a:rPr lang="en-US" sz="2000" b="0">
                          <a:effectLst/>
                        </a:rPr>
                        <a:t>Cost of instrumentation is very high</a:t>
                      </a:r>
                      <a:endParaRPr lang="en-US"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000" b="0" dirty="0">
                          <a:effectLst/>
                        </a:rPr>
                        <a:t>Comparatively inexpensive.</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94833507"/>
                  </a:ext>
                </a:extLst>
              </a:tr>
            </a:tbl>
          </a:graphicData>
        </a:graphic>
      </p:graphicFrame>
    </p:spTree>
    <p:extLst>
      <p:ext uri="{BB962C8B-B14F-4D97-AF65-F5344CB8AC3E}">
        <p14:creationId xmlns:p14="http://schemas.microsoft.com/office/powerpoint/2010/main" val="10108149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a:t>Benzene</a:t>
            </a:r>
            <a:endParaRPr lang="en-US" dirty="0"/>
          </a:p>
        </p:txBody>
      </p:sp>
      <p:sp>
        <p:nvSpPr>
          <p:cNvPr id="3" name="Symbol zastępczy numeru slajdu 2"/>
          <p:cNvSpPr>
            <a:spLocks noGrp="1"/>
          </p:cNvSpPr>
          <p:nvPr>
            <p:ph type="sldNum" sz="quarter" idx="12"/>
          </p:nvPr>
        </p:nvSpPr>
        <p:spPr/>
        <p:txBody>
          <a:bodyPr>
            <a:normAutofit/>
          </a:bodyPr>
          <a:lstStyle/>
          <a:p>
            <a:fld id="{F0C94032-CD4C-4C25-B0C2-CEC720522D92}" type="slidenum">
              <a:rPr kumimoji="0" lang="en-US" smtClean="0"/>
              <a:pPr/>
              <a:t>42</a:t>
            </a:fld>
            <a:endParaRPr kumimoji="0" lang="en-US" dirty="0">
              <a:solidFill>
                <a:srgbClr val="FFFFFF"/>
              </a:solidFill>
            </a:endParaRPr>
          </a:p>
        </p:txBody>
      </p:sp>
      <p:pic>
        <p:nvPicPr>
          <p:cNvPr id="5" name="Obraz 4"/>
          <p:cNvPicPr>
            <a:picLocks noChangeAspect="1"/>
          </p:cNvPicPr>
          <p:nvPr/>
        </p:nvPicPr>
        <p:blipFill>
          <a:blip r:embed="rId2"/>
          <a:stretch>
            <a:fillRect/>
          </a:stretch>
        </p:blipFill>
        <p:spPr>
          <a:xfrm>
            <a:off x="8544272" y="79171"/>
            <a:ext cx="1892052" cy="2217733"/>
          </a:xfrm>
          <a:prstGeom prst="rect">
            <a:avLst/>
          </a:prstGeom>
        </p:spPr>
      </p:pic>
      <p:graphicFrame>
        <p:nvGraphicFramePr>
          <p:cNvPr id="8" name="Obiekt 7"/>
          <p:cNvGraphicFramePr>
            <a:graphicFrameLocks noChangeAspect="1"/>
          </p:cNvGraphicFramePr>
          <p:nvPr/>
        </p:nvGraphicFramePr>
        <p:xfrm>
          <a:off x="1527448" y="1801586"/>
          <a:ext cx="9140552" cy="5011790"/>
        </p:xfrm>
        <a:graphic>
          <a:graphicData uri="http://schemas.openxmlformats.org/presentationml/2006/ole">
            <mc:AlternateContent xmlns:mc="http://schemas.openxmlformats.org/markup-compatibility/2006">
              <mc:Choice xmlns:v="urn:schemas-microsoft-com:vml" Requires="v">
                <p:oleObj name="Graph" r:id="rId3" imgW="5471640" imgH="3000960" progId="Origin50.Graph">
                  <p:embed/>
                </p:oleObj>
              </mc:Choice>
              <mc:Fallback>
                <p:oleObj name="Graph" r:id="rId3" imgW="5471640" imgH="3000960" progId="Origin50.Graph">
                  <p:embed/>
                  <p:pic>
                    <p:nvPicPr>
                      <p:cNvPr id="8" name="Obiekt 7"/>
                      <p:cNvPicPr/>
                      <p:nvPr/>
                    </p:nvPicPr>
                    <p:blipFill>
                      <a:blip r:embed="rId4"/>
                      <a:stretch>
                        <a:fillRect/>
                      </a:stretch>
                    </p:blipFill>
                    <p:spPr>
                      <a:xfrm>
                        <a:off x="1527448" y="1801586"/>
                        <a:ext cx="9140552" cy="5011790"/>
                      </a:xfrm>
                      <a:prstGeom prst="rect">
                        <a:avLst/>
                      </a:prstGeom>
                    </p:spPr>
                  </p:pic>
                </p:oleObj>
              </mc:Fallback>
            </mc:AlternateContent>
          </a:graphicData>
        </a:graphic>
      </p:graphicFrame>
    </p:spTree>
    <p:extLst>
      <p:ext uri="{BB962C8B-B14F-4D97-AF65-F5344CB8AC3E}">
        <p14:creationId xmlns:p14="http://schemas.microsoft.com/office/powerpoint/2010/main" val="29451955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CCl4</a:t>
            </a:r>
            <a:endParaRPr lang="en-US" dirty="0"/>
          </a:p>
        </p:txBody>
      </p:sp>
      <p:sp>
        <p:nvSpPr>
          <p:cNvPr id="3" name="Symbol zastępczy numeru slajdu 2"/>
          <p:cNvSpPr>
            <a:spLocks noGrp="1"/>
          </p:cNvSpPr>
          <p:nvPr>
            <p:ph type="sldNum" sz="quarter" idx="12"/>
          </p:nvPr>
        </p:nvSpPr>
        <p:spPr/>
        <p:txBody>
          <a:bodyPr>
            <a:normAutofit/>
          </a:bodyPr>
          <a:lstStyle/>
          <a:p>
            <a:fld id="{F0C94032-CD4C-4C25-B0C2-CEC720522D92}" type="slidenum">
              <a:rPr kumimoji="0" lang="en-US" smtClean="0"/>
              <a:pPr/>
              <a:t>43</a:t>
            </a:fld>
            <a:endParaRPr kumimoji="0" lang="en-US" dirty="0">
              <a:solidFill>
                <a:srgbClr val="FFFFFF"/>
              </a:solidFill>
            </a:endParaRPr>
          </a:p>
        </p:txBody>
      </p:sp>
      <p:graphicFrame>
        <p:nvGraphicFramePr>
          <p:cNvPr id="7" name="Obiekt 6">
            <a:extLst>
              <a:ext uri="{FF2B5EF4-FFF2-40B4-BE49-F238E27FC236}">
                <a16:creationId xmlns:a16="http://schemas.microsoft.com/office/drawing/2014/main" id="{D58C5F2A-A98C-490E-BBCD-F274858E382C}"/>
              </a:ext>
            </a:extLst>
          </p:cNvPr>
          <p:cNvGraphicFramePr>
            <a:graphicFrameLocks noChangeAspect="1"/>
          </p:cNvGraphicFramePr>
          <p:nvPr>
            <p:extLst>
              <p:ext uri="{D42A27DB-BD31-4B8C-83A1-F6EECF244321}">
                <p14:modId xmlns:p14="http://schemas.microsoft.com/office/powerpoint/2010/main" val="4288507032"/>
              </p:ext>
            </p:extLst>
          </p:nvPr>
        </p:nvGraphicFramePr>
        <p:xfrm>
          <a:off x="1181100" y="1414247"/>
          <a:ext cx="9467850" cy="5443753"/>
        </p:xfrm>
        <a:graphic>
          <a:graphicData uri="http://schemas.openxmlformats.org/presentationml/2006/ole">
            <mc:AlternateContent xmlns:mc="http://schemas.openxmlformats.org/markup-compatibility/2006">
              <mc:Choice xmlns:v="urn:schemas-microsoft-com:vml" Requires="v">
                <p:oleObj name="Graph" r:id="rId2" imgW="5760000" imgH="3312000" progId="Origin50.Graph">
                  <p:embed/>
                </p:oleObj>
              </mc:Choice>
              <mc:Fallback>
                <p:oleObj name="Graph" r:id="rId2" imgW="5760000" imgH="3312000" progId="Origin50.Graph">
                  <p:embed/>
                  <p:pic>
                    <p:nvPicPr>
                      <p:cNvPr id="7" name="Obiekt 6">
                        <a:extLst>
                          <a:ext uri="{FF2B5EF4-FFF2-40B4-BE49-F238E27FC236}">
                            <a16:creationId xmlns:a16="http://schemas.microsoft.com/office/drawing/2014/main" id="{D58C5F2A-A98C-490E-BBCD-F274858E382C}"/>
                          </a:ext>
                        </a:extLst>
                      </p:cNvPr>
                      <p:cNvPicPr/>
                      <p:nvPr/>
                    </p:nvPicPr>
                    <p:blipFill>
                      <a:blip r:embed="rId3"/>
                      <a:stretch>
                        <a:fillRect/>
                      </a:stretch>
                    </p:blipFill>
                    <p:spPr>
                      <a:xfrm>
                        <a:off x="1181100" y="1414247"/>
                        <a:ext cx="9467850" cy="5443753"/>
                      </a:xfrm>
                      <a:prstGeom prst="rect">
                        <a:avLst/>
                      </a:prstGeom>
                    </p:spPr>
                  </p:pic>
                </p:oleObj>
              </mc:Fallback>
            </mc:AlternateContent>
          </a:graphicData>
        </a:graphic>
      </p:graphicFrame>
      <p:pic>
        <p:nvPicPr>
          <p:cNvPr id="8" name="Obraz 7">
            <a:extLst>
              <a:ext uri="{FF2B5EF4-FFF2-40B4-BE49-F238E27FC236}">
                <a16:creationId xmlns:a16="http://schemas.microsoft.com/office/drawing/2014/main" id="{BE59745B-7EC9-4B82-9EB3-D83B09A3011F}"/>
              </a:ext>
            </a:extLst>
          </p:cNvPr>
          <p:cNvPicPr>
            <a:picLocks noChangeAspect="1"/>
          </p:cNvPicPr>
          <p:nvPr/>
        </p:nvPicPr>
        <p:blipFill>
          <a:blip r:embed="rId4"/>
          <a:stretch>
            <a:fillRect/>
          </a:stretch>
        </p:blipFill>
        <p:spPr>
          <a:xfrm>
            <a:off x="9144000" y="136525"/>
            <a:ext cx="3009900" cy="1295400"/>
          </a:xfrm>
          <a:prstGeom prst="rect">
            <a:avLst/>
          </a:prstGeom>
        </p:spPr>
      </p:pic>
    </p:spTree>
    <p:extLst>
      <p:ext uri="{BB962C8B-B14F-4D97-AF65-F5344CB8AC3E}">
        <p14:creationId xmlns:p14="http://schemas.microsoft.com/office/powerpoint/2010/main" val="25256762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a:extLst>
              <a:ext uri="{FF2B5EF4-FFF2-40B4-BE49-F238E27FC236}">
                <a16:creationId xmlns:a16="http://schemas.microsoft.com/office/drawing/2014/main" id="{2F8AEB38-2427-4BB6-97A3-25E3BE570996}"/>
              </a:ext>
            </a:extLst>
          </p:cNvPr>
          <p:cNvSpPr txBox="1"/>
          <p:nvPr/>
        </p:nvSpPr>
        <p:spPr>
          <a:xfrm>
            <a:off x="3048000" y="1970375"/>
            <a:ext cx="6096000" cy="2339102"/>
          </a:xfrm>
          <a:prstGeom prst="rect">
            <a:avLst/>
          </a:prstGeom>
          <a:noFill/>
        </p:spPr>
        <p:txBody>
          <a:bodyPr wrap="square">
            <a:spAutoFit/>
          </a:bodyPr>
          <a:lstStyle/>
          <a:p>
            <a:r>
              <a:rPr lang="pl-PL" sz="2000" b="0" i="0" u="none" strike="noStrike" baseline="0" dirty="0">
                <a:solidFill>
                  <a:srgbClr val="000000"/>
                </a:solidFill>
                <a:latin typeface="Calibri" panose="020F0502020204030204" pitchFamily="34" charset="0"/>
              </a:rPr>
              <a:t> </a:t>
            </a:r>
            <a:r>
              <a:rPr lang="pl-PL" sz="1800" b="0" i="0" u="none" strike="noStrike" baseline="0" dirty="0">
                <a:solidFill>
                  <a:srgbClr val="000000"/>
                </a:solidFill>
                <a:latin typeface="Calibri" panose="020F0502020204030204" pitchFamily="34" charset="0"/>
              </a:rPr>
              <a:t>Report </a:t>
            </a:r>
            <a:r>
              <a:rPr lang="pl-PL" sz="1800" b="0" i="0" u="none" strike="noStrike" baseline="0" dirty="0" err="1">
                <a:solidFill>
                  <a:srgbClr val="000000"/>
                </a:solidFill>
                <a:latin typeface="Calibri" panose="020F0502020204030204" pitchFamily="34" charset="0"/>
              </a:rPr>
              <a:t>should</a:t>
            </a:r>
            <a:r>
              <a:rPr lang="pl-PL" sz="1800" b="0" i="0" u="none" strike="noStrike" baseline="0" dirty="0">
                <a:solidFill>
                  <a:srgbClr val="000000"/>
                </a:solidFill>
                <a:latin typeface="Calibri" panose="020F0502020204030204" pitchFamily="34" charset="0"/>
              </a:rPr>
              <a:t> </a:t>
            </a:r>
            <a:r>
              <a:rPr lang="pl-PL" sz="1800" b="0" i="0" u="none" strike="noStrike" baseline="0" dirty="0" err="1">
                <a:solidFill>
                  <a:srgbClr val="000000"/>
                </a:solidFill>
                <a:latin typeface="Calibri" panose="020F0502020204030204" pitchFamily="34" charset="0"/>
              </a:rPr>
              <a:t>contain</a:t>
            </a:r>
            <a:r>
              <a:rPr lang="pl-PL" sz="1800" b="0" i="0" u="none" strike="noStrike" baseline="0" dirty="0">
                <a:solidFill>
                  <a:srgbClr val="000000"/>
                </a:solidFill>
                <a:latin typeface="Calibri" panose="020F0502020204030204" pitchFamily="34" charset="0"/>
              </a:rPr>
              <a:t>: </a:t>
            </a:r>
          </a:p>
          <a:p>
            <a:r>
              <a:rPr lang="en-US" sz="1800" b="0" i="0" u="none" strike="noStrike" baseline="0" dirty="0">
                <a:solidFill>
                  <a:srgbClr val="000000"/>
                </a:solidFill>
                <a:latin typeface="Calibri" panose="020F0502020204030204" pitchFamily="34" charset="0"/>
              </a:rPr>
              <a:t>1. Theoretical introduction on the complementarity of Raman spectroscopy and IR spectroscopy </a:t>
            </a:r>
          </a:p>
          <a:p>
            <a:r>
              <a:rPr lang="en-US" sz="1800" b="0" i="0" u="none" strike="noStrike" baseline="0" dirty="0">
                <a:solidFill>
                  <a:srgbClr val="000000"/>
                </a:solidFill>
                <a:latin typeface="Calibri" panose="020F0502020204030204" pitchFamily="34" charset="0"/>
              </a:rPr>
              <a:t>2. Aim and description of the performed experiment. </a:t>
            </a:r>
          </a:p>
          <a:p>
            <a:r>
              <a:rPr lang="pl-PL" dirty="0">
                <a:solidFill>
                  <a:srgbClr val="000000"/>
                </a:solidFill>
                <a:latin typeface="Calibri" panose="020F0502020204030204" pitchFamily="34" charset="0"/>
              </a:rPr>
              <a:t>3</a:t>
            </a:r>
            <a:r>
              <a:rPr lang="en-US" sz="1800" b="0" i="0" u="none" strike="noStrike" baseline="0" dirty="0">
                <a:solidFill>
                  <a:srgbClr val="000000"/>
                </a:solidFill>
                <a:latin typeface="Calibri" panose="020F0502020204030204" pitchFamily="34" charset="0"/>
              </a:rPr>
              <a:t>. Printouts of Raman and IR spectra recorded. </a:t>
            </a:r>
          </a:p>
          <a:p>
            <a:r>
              <a:rPr lang="pl-PL" dirty="0">
                <a:solidFill>
                  <a:srgbClr val="000000"/>
                </a:solidFill>
                <a:latin typeface="Calibri" panose="020F0502020204030204" pitchFamily="34" charset="0"/>
              </a:rPr>
              <a:t>4</a:t>
            </a:r>
            <a:r>
              <a:rPr lang="en-US" sz="1800" b="0" i="0" u="none" strike="noStrike" baseline="0" dirty="0">
                <a:solidFill>
                  <a:srgbClr val="000000"/>
                </a:solidFill>
                <a:latin typeface="Calibri" panose="020F0502020204030204" pitchFamily="34" charset="0"/>
              </a:rPr>
              <a:t>. Analysis of recorded Raman and IR spectra. </a:t>
            </a:r>
          </a:p>
          <a:p>
            <a:r>
              <a:rPr lang="pl-PL" dirty="0">
                <a:solidFill>
                  <a:srgbClr val="000000"/>
                </a:solidFill>
                <a:latin typeface="Calibri" panose="020F0502020204030204" pitchFamily="34" charset="0"/>
              </a:rPr>
              <a:t>5</a:t>
            </a:r>
            <a:r>
              <a:rPr lang="en-US" sz="1800" b="0" i="0" u="none" strike="noStrike" baseline="0" dirty="0">
                <a:solidFill>
                  <a:srgbClr val="000000"/>
                </a:solidFill>
                <a:latin typeface="Calibri" panose="020F0502020204030204" pitchFamily="34" charset="0"/>
              </a:rPr>
              <a:t>. The conclusions of the performed experiment. </a:t>
            </a:r>
          </a:p>
          <a:p>
            <a:r>
              <a:rPr lang="pl-PL" dirty="0">
                <a:solidFill>
                  <a:srgbClr val="000000"/>
                </a:solidFill>
                <a:latin typeface="Calibri" panose="020F0502020204030204" pitchFamily="34" charset="0"/>
              </a:rPr>
              <a:t>6</a:t>
            </a:r>
            <a:r>
              <a:rPr lang="pl-PL" sz="1800" b="0" i="0" u="none" strike="noStrike" baseline="0" dirty="0">
                <a:solidFill>
                  <a:srgbClr val="000000"/>
                </a:solidFill>
                <a:latin typeface="Calibri" panose="020F0502020204030204" pitchFamily="34" charset="0"/>
              </a:rPr>
              <a:t>. List of </a:t>
            </a:r>
            <a:r>
              <a:rPr lang="pl-PL" sz="1800" b="0" i="0" u="none" strike="noStrike" baseline="0" dirty="0" err="1">
                <a:solidFill>
                  <a:srgbClr val="000000"/>
                </a:solidFill>
                <a:latin typeface="Calibri" panose="020F0502020204030204" pitchFamily="34" charset="0"/>
              </a:rPr>
              <a:t>literature</a:t>
            </a:r>
            <a:r>
              <a:rPr lang="pl-PL" sz="1800" b="0" i="0" u="none" strike="noStrike" baseline="0"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88947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65662590-DA1E-4DDE-9862-210122EF4DD6}"/>
              </a:ext>
            </a:extLst>
          </p:cNvPr>
          <p:cNvPicPr>
            <a:picLocks noChangeAspect="1"/>
          </p:cNvPicPr>
          <p:nvPr/>
        </p:nvPicPr>
        <p:blipFill>
          <a:blip r:embed="rId2"/>
          <a:stretch>
            <a:fillRect/>
          </a:stretch>
        </p:blipFill>
        <p:spPr>
          <a:xfrm>
            <a:off x="207686" y="897834"/>
            <a:ext cx="5981079" cy="4507594"/>
          </a:xfrm>
          <a:prstGeom prst="rect">
            <a:avLst/>
          </a:prstGeom>
        </p:spPr>
      </p:pic>
      <p:pic>
        <p:nvPicPr>
          <p:cNvPr id="5" name="Obraz 4">
            <a:extLst>
              <a:ext uri="{FF2B5EF4-FFF2-40B4-BE49-F238E27FC236}">
                <a16:creationId xmlns:a16="http://schemas.microsoft.com/office/drawing/2014/main" id="{7CD61886-3F21-4C2F-BA04-AD8858C67A82}"/>
              </a:ext>
            </a:extLst>
          </p:cNvPr>
          <p:cNvPicPr>
            <a:picLocks noChangeAspect="1"/>
          </p:cNvPicPr>
          <p:nvPr/>
        </p:nvPicPr>
        <p:blipFill>
          <a:blip r:embed="rId3"/>
          <a:stretch>
            <a:fillRect/>
          </a:stretch>
        </p:blipFill>
        <p:spPr>
          <a:xfrm>
            <a:off x="6561116" y="897835"/>
            <a:ext cx="5423198" cy="4507593"/>
          </a:xfrm>
          <a:prstGeom prst="rect">
            <a:avLst/>
          </a:prstGeom>
        </p:spPr>
      </p:pic>
    </p:spTree>
    <p:extLst>
      <p:ext uri="{BB962C8B-B14F-4D97-AF65-F5344CB8AC3E}">
        <p14:creationId xmlns:p14="http://schemas.microsoft.com/office/powerpoint/2010/main" val="3750421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4">
            <a:extLst>
              <a:ext uri="{FF2B5EF4-FFF2-40B4-BE49-F238E27FC236}">
                <a16:creationId xmlns:a16="http://schemas.microsoft.com/office/drawing/2014/main" id="{41529D50-00E7-4976-870E-8E42BEEBC4CD}"/>
              </a:ext>
            </a:extLst>
          </p:cNvPr>
          <p:cNvGraphicFramePr>
            <a:graphicFrameLocks noChangeAspect="1"/>
          </p:cNvGraphicFramePr>
          <p:nvPr>
            <p:extLst>
              <p:ext uri="{D42A27DB-BD31-4B8C-83A1-F6EECF244321}">
                <p14:modId xmlns:p14="http://schemas.microsoft.com/office/powerpoint/2010/main" val="3648009393"/>
              </p:ext>
            </p:extLst>
          </p:nvPr>
        </p:nvGraphicFramePr>
        <p:xfrm>
          <a:off x="477078" y="397979"/>
          <a:ext cx="3455988" cy="2479675"/>
        </p:xfrm>
        <a:graphic>
          <a:graphicData uri="http://schemas.openxmlformats.org/presentationml/2006/ole">
            <mc:AlternateContent xmlns:mc="http://schemas.openxmlformats.org/markup-compatibility/2006">
              <mc:Choice xmlns:v="urn:schemas-microsoft-com:vml" Requires="v">
                <p:oleObj name="Graph" r:id="rId2" imgW="4025900" imgH="3111500" progId="Origin50.Graph">
                  <p:embed/>
                </p:oleObj>
              </mc:Choice>
              <mc:Fallback>
                <p:oleObj name="Graph" r:id="rId2" imgW="4025900" imgH="3111500" progId="Origin50.Graph">
                  <p:embed/>
                  <p:pic>
                    <p:nvPicPr>
                      <p:cNvPr id="4" name="Object 4">
                        <a:extLst>
                          <a:ext uri="{FF2B5EF4-FFF2-40B4-BE49-F238E27FC236}">
                            <a16:creationId xmlns:a16="http://schemas.microsoft.com/office/drawing/2014/main" id="{41529D50-00E7-4976-870E-8E42BEEBC4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078" y="397979"/>
                        <a:ext cx="3455988" cy="247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pole tekstowe 4">
            <a:extLst>
              <a:ext uri="{FF2B5EF4-FFF2-40B4-BE49-F238E27FC236}">
                <a16:creationId xmlns:a16="http://schemas.microsoft.com/office/drawing/2014/main" id="{21FEC654-5738-472E-A51D-3ED79042B41D}"/>
              </a:ext>
            </a:extLst>
          </p:cNvPr>
          <p:cNvSpPr txBox="1"/>
          <p:nvPr/>
        </p:nvSpPr>
        <p:spPr>
          <a:xfrm>
            <a:off x="4870726" y="1197873"/>
            <a:ext cx="5500688" cy="1231106"/>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fontAlgn="auto">
              <a:spcBef>
                <a:spcPts val="0"/>
              </a:spcBef>
              <a:spcAft>
                <a:spcPts val="0"/>
              </a:spcAft>
              <a:defRPr/>
            </a:pPr>
            <a:r>
              <a:rPr lang="pl-PL" dirty="0"/>
              <a:t>Non-</a:t>
            </a:r>
            <a:r>
              <a:rPr lang="pl-PL" dirty="0" err="1"/>
              <a:t>linear</a:t>
            </a:r>
            <a:r>
              <a:rPr lang="pl-PL" dirty="0"/>
              <a:t> </a:t>
            </a:r>
            <a:r>
              <a:rPr lang="pl-PL" dirty="0" err="1"/>
              <a:t>moleule</a:t>
            </a:r>
            <a:r>
              <a:rPr lang="pl-PL" dirty="0"/>
              <a:t> 	</a:t>
            </a:r>
            <a:r>
              <a:rPr lang="pl-PL" sz="2800" dirty="0"/>
              <a:t>3n-6</a:t>
            </a:r>
            <a:r>
              <a:rPr lang="pl-PL" dirty="0"/>
              <a:t> </a:t>
            </a:r>
            <a:r>
              <a:rPr lang="pl-PL" dirty="0" err="1"/>
              <a:t>normal</a:t>
            </a:r>
            <a:r>
              <a:rPr lang="pl-PL" dirty="0"/>
              <a:t> </a:t>
            </a:r>
            <a:r>
              <a:rPr lang="pl-PL" dirty="0" err="1"/>
              <a:t>vibrations</a:t>
            </a:r>
            <a:endParaRPr lang="pl-PL" dirty="0"/>
          </a:p>
          <a:p>
            <a:pPr fontAlgn="auto">
              <a:spcBef>
                <a:spcPts val="0"/>
              </a:spcBef>
              <a:spcAft>
                <a:spcPts val="0"/>
              </a:spcAft>
              <a:defRPr/>
            </a:pPr>
            <a:r>
              <a:rPr lang="pl-PL" dirty="0" err="1"/>
              <a:t>Linear</a:t>
            </a:r>
            <a:r>
              <a:rPr lang="pl-PL" dirty="0"/>
              <a:t> </a:t>
            </a:r>
            <a:r>
              <a:rPr lang="pl-PL" dirty="0" err="1"/>
              <a:t>molecule</a:t>
            </a:r>
            <a:r>
              <a:rPr lang="pl-PL" dirty="0"/>
              <a:t> 		</a:t>
            </a:r>
            <a:r>
              <a:rPr lang="pl-PL" sz="2800" dirty="0"/>
              <a:t>3n-5</a:t>
            </a:r>
            <a:r>
              <a:rPr lang="pl-PL" dirty="0"/>
              <a:t> </a:t>
            </a:r>
            <a:r>
              <a:rPr lang="pl-PL" dirty="0" err="1"/>
              <a:t>normal</a:t>
            </a:r>
            <a:r>
              <a:rPr lang="pl-PL" dirty="0"/>
              <a:t> </a:t>
            </a:r>
            <a:r>
              <a:rPr lang="pl-PL" dirty="0" err="1"/>
              <a:t>vibrations</a:t>
            </a:r>
            <a:endParaRPr lang="pl-PL" dirty="0"/>
          </a:p>
          <a:p>
            <a:pPr algn="l" fontAlgn="auto">
              <a:spcBef>
                <a:spcPts val="0"/>
              </a:spcBef>
              <a:spcAft>
                <a:spcPts val="0"/>
              </a:spcAft>
              <a:defRPr/>
            </a:pPr>
            <a:endParaRPr lang="pl-PL" dirty="0"/>
          </a:p>
        </p:txBody>
      </p:sp>
      <p:pic>
        <p:nvPicPr>
          <p:cNvPr id="6" name="Picture 12" descr="Symmetrical_stretching">
            <a:extLst>
              <a:ext uri="{FF2B5EF4-FFF2-40B4-BE49-F238E27FC236}">
                <a16:creationId xmlns:a16="http://schemas.microsoft.com/office/drawing/2014/main" id="{CB82F9E4-51B1-4576-BA23-5ED37713E95C}"/>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76553" y="3129380"/>
            <a:ext cx="2464949" cy="1761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descr="Wagging">
            <a:extLst>
              <a:ext uri="{FF2B5EF4-FFF2-40B4-BE49-F238E27FC236}">
                <a16:creationId xmlns:a16="http://schemas.microsoft.com/office/drawing/2014/main" id="{B94E5A6C-F825-482B-A828-CCDBA03BE031}"/>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031636" y="3129380"/>
            <a:ext cx="2336267" cy="16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descr="Modo_rotacao">
            <a:extLst>
              <a:ext uri="{FF2B5EF4-FFF2-40B4-BE49-F238E27FC236}">
                <a16:creationId xmlns:a16="http://schemas.microsoft.com/office/drawing/2014/main" id="{6342E174-A2EB-4357-AA49-C6964352D217}"/>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994035" y="3037875"/>
            <a:ext cx="2433494" cy="1738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6" descr="Scissoring">
            <a:extLst>
              <a:ext uri="{FF2B5EF4-FFF2-40B4-BE49-F238E27FC236}">
                <a16:creationId xmlns:a16="http://schemas.microsoft.com/office/drawing/2014/main" id="{9D28ABC1-FD79-4DC5-8C7A-CF0D346A2AF6}"/>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914528" y="3147787"/>
            <a:ext cx="2336267" cy="16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8" descr="Twisting">
            <a:extLst>
              <a:ext uri="{FF2B5EF4-FFF2-40B4-BE49-F238E27FC236}">
                <a16:creationId xmlns:a16="http://schemas.microsoft.com/office/drawing/2014/main" id="{ECCE41E7-81FD-49C2-A54C-648D37C1FE50}"/>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7959491" y="3037875"/>
            <a:ext cx="2593628" cy="18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9" descr="Asymmetrical_stretching">
            <a:extLst>
              <a:ext uri="{FF2B5EF4-FFF2-40B4-BE49-F238E27FC236}">
                <a16:creationId xmlns:a16="http://schemas.microsoft.com/office/drawing/2014/main" id="{ACC71B00-E312-41FD-9559-0E4946948D4C}"/>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956264" y="3149655"/>
            <a:ext cx="2319110" cy="1655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Prostokąt 16">
            <a:extLst>
              <a:ext uri="{FF2B5EF4-FFF2-40B4-BE49-F238E27FC236}">
                <a16:creationId xmlns:a16="http://schemas.microsoft.com/office/drawing/2014/main" id="{DDDA2503-7328-4941-812F-EBE990F1EBBC}"/>
              </a:ext>
            </a:extLst>
          </p:cNvPr>
          <p:cNvSpPr/>
          <p:nvPr/>
        </p:nvSpPr>
        <p:spPr>
          <a:xfrm>
            <a:off x="369314" y="5170972"/>
            <a:ext cx="1373213" cy="646331"/>
          </a:xfrm>
          <a:prstGeom prst="rect">
            <a:avLst/>
          </a:prstGeom>
        </p:spPr>
        <p:txBody>
          <a:bodyPr wrap="square">
            <a:spAutoFit/>
          </a:bodyPr>
          <a:lstStyle/>
          <a:p>
            <a:r>
              <a:rPr lang="pl-PL" dirty="0" err="1"/>
              <a:t>Symmetrical</a:t>
            </a:r>
            <a:br>
              <a:rPr lang="pl-PL" dirty="0"/>
            </a:br>
            <a:r>
              <a:rPr lang="pl-PL" dirty="0" err="1"/>
              <a:t>stretching</a:t>
            </a:r>
            <a:r>
              <a:rPr lang="pl-PL" dirty="0"/>
              <a:t> </a:t>
            </a:r>
          </a:p>
        </p:txBody>
      </p:sp>
      <p:sp>
        <p:nvSpPr>
          <p:cNvPr id="18" name="Prostokąt 17">
            <a:extLst>
              <a:ext uri="{FF2B5EF4-FFF2-40B4-BE49-F238E27FC236}">
                <a16:creationId xmlns:a16="http://schemas.microsoft.com/office/drawing/2014/main" id="{244AF133-5E03-483E-807F-4349D4DEA89D}"/>
              </a:ext>
            </a:extLst>
          </p:cNvPr>
          <p:cNvSpPr/>
          <p:nvPr/>
        </p:nvSpPr>
        <p:spPr>
          <a:xfrm>
            <a:off x="2443744" y="5087908"/>
            <a:ext cx="1510748" cy="646331"/>
          </a:xfrm>
          <a:prstGeom prst="rect">
            <a:avLst/>
          </a:prstGeom>
        </p:spPr>
        <p:txBody>
          <a:bodyPr wrap="square">
            <a:spAutoFit/>
          </a:bodyPr>
          <a:lstStyle/>
          <a:p>
            <a:r>
              <a:rPr lang="pl-PL" dirty="0" err="1"/>
              <a:t>Asymmetrical</a:t>
            </a:r>
            <a:br>
              <a:rPr lang="pl-PL" dirty="0"/>
            </a:br>
            <a:r>
              <a:rPr lang="pl-PL" dirty="0" err="1"/>
              <a:t>stretching</a:t>
            </a:r>
            <a:r>
              <a:rPr lang="pl-PL" dirty="0"/>
              <a:t> </a:t>
            </a:r>
          </a:p>
        </p:txBody>
      </p:sp>
      <p:sp>
        <p:nvSpPr>
          <p:cNvPr id="19" name="Prostokąt 18">
            <a:extLst>
              <a:ext uri="{FF2B5EF4-FFF2-40B4-BE49-F238E27FC236}">
                <a16:creationId xmlns:a16="http://schemas.microsoft.com/office/drawing/2014/main" id="{6914058A-B8DF-4A81-9A7B-D2DE4259AC31}"/>
              </a:ext>
            </a:extLst>
          </p:cNvPr>
          <p:cNvSpPr/>
          <p:nvPr/>
        </p:nvSpPr>
        <p:spPr>
          <a:xfrm>
            <a:off x="4022114" y="5351917"/>
            <a:ext cx="2121093" cy="369332"/>
          </a:xfrm>
          <a:prstGeom prst="rect">
            <a:avLst/>
          </a:prstGeom>
        </p:spPr>
        <p:txBody>
          <a:bodyPr wrap="none">
            <a:spAutoFit/>
          </a:bodyPr>
          <a:lstStyle/>
          <a:p>
            <a:r>
              <a:rPr lang="pl-PL" dirty="0" err="1"/>
              <a:t>Scissoring</a:t>
            </a:r>
            <a:r>
              <a:rPr lang="pl-PL" dirty="0"/>
              <a:t> (</a:t>
            </a:r>
            <a:r>
              <a:rPr lang="pl-PL" dirty="0" err="1"/>
              <a:t>Bending</a:t>
            </a:r>
            <a:r>
              <a:rPr lang="pl-PL" dirty="0"/>
              <a:t>) </a:t>
            </a:r>
          </a:p>
        </p:txBody>
      </p:sp>
      <p:sp>
        <p:nvSpPr>
          <p:cNvPr id="20" name="Prostokąt 19">
            <a:extLst>
              <a:ext uri="{FF2B5EF4-FFF2-40B4-BE49-F238E27FC236}">
                <a16:creationId xmlns:a16="http://schemas.microsoft.com/office/drawing/2014/main" id="{1A21083F-C830-4C4C-9934-65D7AA2E303F}"/>
              </a:ext>
            </a:extLst>
          </p:cNvPr>
          <p:cNvSpPr/>
          <p:nvPr/>
        </p:nvSpPr>
        <p:spPr>
          <a:xfrm>
            <a:off x="10754535" y="5226407"/>
            <a:ext cx="912494" cy="369332"/>
          </a:xfrm>
          <a:prstGeom prst="rect">
            <a:avLst/>
          </a:prstGeom>
        </p:spPr>
        <p:txBody>
          <a:bodyPr wrap="none">
            <a:spAutoFit/>
          </a:bodyPr>
          <a:lstStyle/>
          <a:p>
            <a:r>
              <a:rPr lang="pl-PL" dirty="0" err="1"/>
              <a:t>Rocking</a:t>
            </a:r>
            <a:endParaRPr lang="pl-PL" dirty="0"/>
          </a:p>
        </p:txBody>
      </p:sp>
      <p:sp>
        <p:nvSpPr>
          <p:cNvPr id="21" name="Prostokąt 20">
            <a:extLst>
              <a:ext uri="{FF2B5EF4-FFF2-40B4-BE49-F238E27FC236}">
                <a16:creationId xmlns:a16="http://schemas.microsoft.com/office/drawing/2014/main" id="{67B30A58-CE01-4520-9538-8994C88DEA91}"/>
              </a:ext>
            </a:extLst>
          </p:cNvPr>
          <p:cNvSpPr/>
          <p:nvPr/>
        </p:nvSpPr>
        <p:spPr>
          <a:xfrm>
            <a:off x="6675170" y="5290795"/>
            <a:ext cx="1049198" cy="369332"/>
          </a:xfrm>
          <a:prstGeom prst="rect">
            <a:avLst/>
          </a:prstGeom>
        </p:spPr>
        <p:txBody>
          <a:bodyPr wrap="none">
            <a:spAutoFit/>
          </a:bodyPr>
          <a:lstStyle/>
          <a:p>
            <a:r>
              <a:rPr lang="pl-PL" dirty="0" err="1"/>
              <a:t>Wagging</a:t>
            </a:r>
            <a:r>
              <a:rPr lang="pl-PL" dirty="0"/>
              <a:t> </a:t>
            </a:r>
          </a:p>
        </p:txBody>
      </p:sp>
      <p:sp>
        <p:nvSpPr>
          <p:cNvPr id="22" name="Prostokąt 21">
            <a:extLst>
              <a:ext uri="{FF2B5EF4-FFF2-40B4-BE49-F238E27FC236}">
                <a16:creationId xmlns:a16="http://schemas.microsoft.com/office/drawing/2014/main" id="{E4F7ECCF-59AE-4377-A496-0A24C32FA0C7}"/>
              </a:ext>
            </a:extLst>
          </p:cNvPr>
          <p:cNvSpPr/>
          <p:nvPr/>
        </p:nvSpPr>
        <p:spPr>
          <a:xfrm>
            <a:off x="8753314" y="5290795"/>
            <a:ext cx="1005981" cy="369332"/>
          </a:xfrm>
          <a:prstGeom prst="rect">
            <a:avLst/>
          </a:prstGeom>
        </p:spPr>
        <p:txBody>
          <a:bodyPr wrap="none">
            <a:spAutoFit/>
          </a:bodyPr>
          <a:lstStyle/>
          <a:p>
            <a:r>
              <a:rPr lang="pl-PL" dirty="0" err="1"/>
              <a:t>Twisting</a:t>
            </a:r>
            <a:r>
              <a:rPr lang="pl-PL" dirty="0"/>
              <a:t> </a:t>
            </a:r>
          </a:p>
        </p:txBody>
      </p:sp>
    </p:spTree>
    <p:extLst>
      <p:ext uri="{BB962C8B-B14F-4D97-AF65-F5344CB8AC3E}">
        <p14:creationId xmlns:p14="http://schemas.microsoft.com/office/powerpoint/2010/main" val="2718144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C39300E-4CC2-4308-AB97-AE5B4F7472FF}"/>
              </a:ext>
            </a:extLst>
          </p:cNvPr>
          <p:cNvSpPr>
            <a:spLocks noGrp="1"/>
          </p:cNvSpPr>
          <p:nvPr>
            <p:ph type="title"/>
          </p:nvPr>
        </p:nvSpPr>
        <p:spPr/>
        <p:txBody>
          <a:bodyPr/>
          <a:lstStyle/>
          <a:p>
            <a:r>
              <a:rPr lang="en-US" dirty="0"/>
              <a:t>The aim</a:t>
            </a:r>
            <a:r>
              <a:rPr lang="pl-PL" dirty="0"/>
              <a:t>s</a:t>
            </a:r>
            <a:r>
              <a:rPr lang="en-US" dirty="0"/>
              <a:t> of the exercise </a:t>
            </a:r>
            <a:r>
              <a:rPr lang="pl-PL" dirty="0" err="1"/>
              <a:t>are</a:t>
            </a:r>
            <a:r>
              <a:rPr lang="en-US" dirty="0"/>
              <a:t> to </a:t>
            </a:r>
            <a:r>
              <a:rPr lang="pl-PL" dirty="0"/>
              <a:t>:</a:t>
            </a:r>
          </a:p>
        </p:txBody>
      </p:sp>
      <p:sp>
        <p:nvSpPr>
          <p:cNvPr id="3" name="Symbol zastępczy zawartości 2">
            <a:extLst>
              <a:ext uri="{FF2B5EF4-FFF2-40B4-BE49-F238E27FC236}">
                <a16:creationId xmlns:a16="http://schemas.microsoft.com/office/drawing/2014/main" id="{C1049C9F-4872-428B-8B55-08D1CE814D05}"/>
              </a:ext>
            </a:extLst>
          </p:cNvPr>
          <p:cNvSpPr>
            <a:spLocks noGrp="1"/>
          </p:cNvSpPr>
          <p:nvPr>
            <p:ph idx="1"/>
          </p:nvPr>
        </p:nvSpPr>
        <p:spPr>
          <a:xfrm>
            <a:off x="838200" y="1825624"/>
            <a:ext cx="10515600" cy="4866723"/>
          </a:xfrm>
        </p:spPr>
        <p:txBody>
          <a:bodyPr>
            <a:normAutofit fontScale="92500" lnSpcReduction="10000"/>
          </a:bodyPr>
          <a:lstStyle/>
          <a:p>
            <a:r>
              <a:rPr lang="en-US" dirty="0"/>
              <a:t>measure the vibrational spectra of water by </a:t>
            </a:r>
            <a:r>
              <a:rPr lang="pl-PL" dirty="0"/>
              <a:t>R</a:t>
            </a:r>
            <a:r>
              <a:rPr lang="en-US" dirty="0" err="1"/>
              <a:t>aman</a:t>
            </a:r>
            <a:r>
              <a:rPr lang="en-US" dirty="0"/>
              <a:t> spectroscopy </a:t>
            </a:r>
            <a:endParaRPr lang="pl-PL" dirty="0"/>
          </a:p>
          <a:p>
            <a:r>
              <a:rPr lang="en-US" dirty="0"/>
              <a:t>calculate the frequency of vibrations by quantum-mechanical methods using the </a:t>
            </a:r>
            <a:r>
              <a:rPr lang="en-US" dirty="0" err="1"/>
              <a:t>HyperChem</a:t>
            </a:r>
            <a:r>
              <a:rPr lang="en-US" dirty="0"/>
              <a:t> program. </a:t>
            </a:r>
            <a:endParaRPr lang="pl-PL" dirty="0"/>
          </a:p>
          <a:p>
            <a:r>
              <a:rPr lang="pl-PL" dirty="0" err="1"/>
              <a:t>Determine</a:t>
            </a:r>
            <a:r>
              <a:rPr lang="pl-PL" dirty="0"/>
              <a:t> </a:t>
            </a:r>
            <a:r>
              <a:rPr lang="en-US" dirty="0"/>
              <a:t>the theoretical value of the protonation Energy</a:t>
            </a:r>
            <a:endParaRPr lang="pl-PL" dirty="0"/>
          </a:p>
          <a:p>
            <a:r>
              <a:rPr lang="en-US" dirty="0"/>
              <a:t>determine the type, symmetry of vibrations and the theoretical values of the frequency of vibrations</a:t>
            </a:r>
            <a:r>
              <a:rPr lang="pl-PL" dirty="0"/>
              <a:t> of the </a:t>
            </a:r>
            <a:r>
              <a:rPr lang="pl-PL" dirty="0" err="1"/>
              <a:t>water</a:t>
            </a:r>
            <a:r>
              <a:rPr lang="pl-PL" dirty="0"/>
              <a:t>, </a:t>
            </a:r>
            <a:r>
              <a:rPr lang="pl-PL" dirty="0" err="1"/>
              <a:t>hydronium</a:t>
            </a:r>
            <a:r>
              <a:rPr lang="pl-PL" dirty="0"/>
              <a:t> </a:t>
            </a:r>
            <a:r>
              <a:rPr lang="pl-PL" dirty="0" err="1"/>
              <a:t>ion</a:t>
            </a:r>
            <a:endParaRPr lang="pl-PL" dirty="0"/>
          </a:p>
          <a:p>
            <a:pPr marL="0" indent="0">
              <a:buNone/>
            </a:pPr>
            <a:r>
              <a:rPr lang="en-US" dirty="0"/>
              <a:t>The comparison of the experimental and theoretical methods for determining the vibrational properties of water allows to determine the type and symmetry of vibrations, and the analysis of divergence allows to draw conclusions about additional effects that occur in the water. </a:t>
            </a:r>
            <a:endParaRPr lang="pl-PL" dirty="0"/>
          </a:p>
          <a:p>
            <a:pPr marL="0" indent="0">
              <a:buNone/>
            </a:pPr>
            <a:r>
              <a:rPr lang="en-US" dirty="0"/>
              <a:t>Determination of the theoretical value of the protonation energy and comparison with the experimental value allows to draw conclusions about the nature of the above-mentioned interactions. </a:t>
            </a:r>
            <a:endParaRPr lang="pl-PL" dirty="0"/>
          </a:p>
        </p:txBody>
      </p:sp>
    </p:spTree>
    <p:extLst>
      <p:ext uri="{BB962C8B-B14F-4D97-AF65-F5344CB8AC3E}">
        <p14:creationId xmlns:p14="http://schemas.microsoft.com/office/powerpoint/2010/main" val="3702393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035E2587-E2D8-4945-8113-DE7611BD99BF}"/>
              </a:ext>
            </a:extLst>
          </p:cNvPr>
          <p:cNvPicPr>
            <a:picLocks noChangeAspect="1"/>
          </p:cNvPicPr>
          <p:nvPr/>
        </p:nvPicPr>
        <p:blipFill rotWithShape="1">
          <a:blip r:embed="rId2"/>
          <a:srcRect b="47180"/>
          <a:stretch/>
        </p:blipFill>
        <p:spPr>
          <a:xfrm>
            <a:off x="832844" y="189464"/>
            <a:ext cx="10526311" cy="3852449"/>
          </a:xfrm>
          <a:prstGeom prst="rect">
            <a:avLst/>
          </a:prstGeom>
        </p:spPr>
      </p:pic>
      <p:sp>
        <p:nvSpPr>
          <p:cNvPr id="6" name="Prostokąt 5">
            <a:extLst>
              <a:ext uri="{FF2B5EF4-FFF2-40B4-BE49-F238E27FC236}">
                <a16:creationId xmlns:a16="http://schemas.microsoft.com/office/drawing/2014/main" id="{59F0D088-320C-43DA-8C6E-30E308B4A6AD}"/>
              </a:ext>
            </a:extLst>
          </p:cNvPr>
          <p:cNvSpPr/>
          <p:nvPr/>
        </p:nvSpPr>
        <p:spPr>
          <a:xfrm>
            <a:off x="2478157" y="4486655"/>
            <a:ext cx="9356034" cy="1754326"/>
          </a:xfrm>
          <a:prstGeom prst="rect">
            <a:avLst/>
          </a:prstGeom>
        </p:spPr>
        <p:txBody>
          <a:bodyPr wrap="square">
            <a:spAutoFit/>
          </a:bodyPr>
          <a:lstStyle/>
          <a:p>
            <a:pPr marL="285750" indent="-285750">
              <a:buFont typeface="Arial" panose="020B0604020202020204" pitchFamily="34" charset="0"/>
              <a:buChar char="•"/>
            </a:pPr>
            <a:r>
              <a:rPr lang="pl-PL" dirty="0" err="1"/>
              <a:t>draw</a:t>
            </a:r>
            <a:r>
              <a:rPr lang="pl-PL" dirty="0"/>
              <a:t> a </a:t>
            </a:r>
            <a:r>
              <a:rPr lang="pl-PL" dirty="0" err="1"/>
              <a:t>molecule</a:t>
            </a:r>
            <a:r>
              <a:rPr lang="pl-PL" dirty="0"/>
              <a:t> H</a:t>
            </a:r>
            <a:r>
              <a:rPr lang="pl-PL" baseline="-25000" dirty="0"/>
              <a:t>2</a:t>
            </a:r>
            <a:r>
              <a:rPr lang="pl-PL" dirty="0"/>
              <a:t>O </a:t>
            </a:r>
            <a:r>
              <a:rPr lang="pl-PL" dirty="0" err="1"/>
              <a:t>or</a:t>
            </a:r>
            <a:r>
              <a:rPr lang="pl-PL" dirty="0"/>
              <a:t> H</a:t>
            </a:r>
            <a:r>
              <a:rPr lang="pl-PL" baseline="-25000" dirty="0"/>
              <a:t>3</a:t>
            </a:r>
            <a:r>
              <a:rPr lang="pl-PL" dirty="0"/>
              <a:t>O</a:t>
            </a:r>
            <a:r>
              <a:rPr lang="pl-PL" baseline="30000" dirty="0"/>
              <a:t>+</a:t>
            </a:r>
            <a:r>
              <a:rPr lang="pl-PL" dirty="0"/>
              <a:t>(</a:t>
            </a:r>
            <a:r>
              <a:rPr lang="pl-PL" dirty="0" err="1"/>
              <a:t>possibly</a:t>
            </a:r>
            <a:r>
              <a:rPr lang="pl-PL" dirty="0"/>
              <a:t> </a:t>
            </a:r>
            <a:r>
              <a:rPr lang="pl-PL" dirty="0" err="1"/>
              <a:t>add</a:t>
            </a:r>
            <a:r>
              <a:rPr lang="pl-PL" dirty="0"/>
              <a:t> a </a:t>
            </a:r>
            <a:r>
              <a:rPr lang="pl-PL" dirty="0" err="1"/>
              <a:t>charge</a:t>
            </a:r>
            <a:r>
              <a:rPr lang="pl-PL" dirty="0"/>
              <a:t>)</a:t>
            </a:r>
          </a:p>
          <a:p>
            <a:pPr marL="285750" indent="-285750">
              <a:buFont typeface="Arial" panose="020B0604020202020204" pitchFamily="34" charset="0"/>
              <a:buChar char="•"/>
            </a:pPr>
            <a:r>
              <a:rPr lang="pl-PL" dirty="0" err="1"/>
              <a:t>select</a:t>
            </a:r>
            <a:r>
              <a:rPr lang="pl-PL" dirty="0"/>
              <a:t> a </a:t>
            </a:r>
            <a:r>
              <a:rPr lang="pl-PL" dirty="0" err="1"/>
              <a:t>database</a:t>
            </a:r>
            <a:endParaRPr lang="pl-PL" dirty="0"/>
          </a:p>
          <a:p>
            <a:pPr marL="285750" indent="-285750">
              <a:buFont typeface="Arial" panose="020B0604020202020204" pitchFamily="34" charset="0"/>
              <a:buChar char="•"/>
            </a:pPr>
            <a:r>
              <a:rPr lang="pl-PL" dirty="0" err="1"/>
              <a:t>optimize</a:t>
            </a:r>
            <a:r>
              <a:rPr lang="pl-PL" dirty="0"/>
              <a:t> </a:t>
            </a:r>
            <a:r>
              <a:rPr lang="pl-PL" dirty="0" err="1"/>
              <a:t>particle</a:t>
            </a:r>
            <a:r>
              <a:rPr lang="pl-PL" dirty="0"/>
              <a:t> geometry (</a:t>
            </a:r>
            <a:r>
              <a:rPr lang="pl-PL" dirty="0" err="1"/>
              <a:t>read</a:t>
            </a:r>
            <a:r>
              <a:rPr lang="pl-PL" dirty="0"/>
              <a:t> </a:t>
            </a:r>
            <a:r>
              <a:rPr lang="pl-PL" dirty="0" err="1"/>
              <a:t>bond</a:t>
            </a:r>
            <a:r>
              <a:rPr lang="pl-PL" dirty="0"/>
              <a:t> </a:t>
            </a:r>
            <a:r>
              <a:rPr lang="pl-PL" dirty="0" err="1"/>
              <a:t>length</a:t>
            </a:r>
            <a:r>
              <a:rPr lang="pl-PL" dirty="0"/>
              <a:t>, </a:t>
            </a:r>
            <a:r>
              <a:rPr lang="pl-PL" dirty="0" err="1"/>
              <a:t>angle</a:t>
            </a:r>
            <a:r>
              <a:rPr lang="pl-PL" dirty="0"/>
              <a:t> and </a:t>
            </a:r>
            <a:r>
              <a:rPr lang="pl-PL" dirty="0" err="1"/>
              <a:t>torsion</a:t>
            </a:r>
            <a:r>
              <a:rPr lang="pl-PL" dirty="0"/>
              <a:t> </a:t>
            </a:r>
            <a:r>
              <a:rPr lang="pl-PL" dirty="0" err="1"/>
              <a:t>angle</a:t>
            </a:r>
            <a:r>
              <a:rPr lang="pl-PL" dirty="0"/>
              <a:t>)</a:t>
            </a:r>
          </a:p>
          <a:p>
            <a:pPr marL="285750" indent="-285750">
              <a:buFont typeface="Arial" panose="020B0604020202020204" pitchFamily="34" charset="0"/>
              <a:buChar char="•"/>
            </a:pPr>
            <a:r>
              <a:rPr lang="pl-PL" dirty="0" err="1"/>
              <a:t>calculate</a:t>
            </a:r>
            <a:r>
              <a:rPr lang="pl-PL" dirty="0"/>
              <a:t> the </a:t>
            </a:r>
            <a:r>
              <a:rPr lang="pl-PL" dirty="0" err="1"/>
              <a:t>total</a:t>
            </a:r>
            <a:r>
              <a:rPr lang="pl-PL" dirty="0"/>
              <a:t> </a:t>
            </a:r>
            <a:r>
              <a:rPr lang="pl-PL" dirty="0" err="1"/>
              <a:t>energy</a:t>
            </a:r>
            <a:r>
              <a:rPr lang="pl-PL" dirty="0"/>
              <a:t> of the </a:t>
            </a:r>
            <a:r>
              <a:rPr lang="pl-PL" dirty="0" err="1"/>
              <a:t>particle</a:t>
            </a:r>
            <a:r>
              <a:rPr lang="pl-PL" dirty="0"/>
              <a:t> (</a:t>
            </a:r>
            <a:r>
              <a:rPr lang="pl-PL" dirty="0" err="1"/>
              <a:t>total</a:t>
            </a:r>
            <a:r>
              <a:rPr lang="pl-PL" dirty="0"/>
              <a:t> and MP2)</a:t>
            </a:r>
          </a:p>
          <a:p>
            <a:pPr marL="285750" indent="-285750">
              <a:buFont typeface="Arial" panose="020B0604020202020204" pitchFamily="34" charset="0"/>
              <a:buChar char="•"/>
            </a:pPr>
            <a:r>
              <a:rPr lang="pl-PL" dirty="0" err="1"/>
              <a:t>determine</a:t>
            </a:r>
            <a:r>
              <a:rPr lang="pl-PL" dirty="0"/>
              <a:t> </a:t>
            </a:r>
            <a:r>
              <a:rPr lang="pl-PL" dirty="0" err="1"/>
              <a:t>vibrational</a:t>
            </a:r>
            <a:r>
              <a:rPr lang="pl-PL" dirty="0"/>
              <a:t> </a:t>
            </a:r>
            <a:r>
              <a:rPr lang="pl-PL" dirty="0" err="1"/>
              <a:t>properties</a:t>
            </a:r>
            <a:r>
              <a:rPr lang="pl-PL" dirty="0"/>
              <a:t> of a </a:t>
            </a:r>
            <a:r>
              <a:rPr lang="pl-PL" dirty="0" err="1"/>
              <a:t>molecule</a:t>
            </a:r>
            <a:r>
              <a:rPr lang="pl-PL" dirty="0"/>
              <a:t> (</a:t>
            </a:r>
            <a:r>
              <a:rPr lang="pl-PL" dirty="0" err="1"/>
              <a:t>frequency</a:t>
            </a:r>
            <a:r>
              <a:rPr lang="pl-PL" dirty="0"/>
              <a:t> and </a:t>
            </a:r>
            <a:r>
              <a:rPr lang="pl-PL" dirty="0" err="1"/>
              <a:t>type</a:t>
            </a:r>
            <a:r>
              <a:rPr lang="pl-PL" dirty="0"/>
              <a:t> of </a:t>
            </a:r>
            <a:r>
              <a:rPr lang="pl-PL" dirty="0" err="1"/>
              <a:t>vibration</a:t>
            </a:r>
            <a:r>
              <a:rPr lang="pl-PL" dirty="0"/>
              <a:t>)</a:t>
            </a:r>
          </a:p>
          <a:p>
            <a:pPr marL="285750" indent="-285750">
              <a:buFont typeface="Arial" panose="020B0604020202020204" pitchFamily="34" charset="0"/>
              <a:buChar char="•"/>
            </a:pPr>
            <a:r>
              <a:rPr lang="pl-PL" dirty="0" err="1"/>
              <a:t>determine</a:t>
            </a:r>
            <a:r>
              <a:rPr lang="pl-PL" dirty="0"/>
              <a:t> the </a:t>
            </a:r>
            <a:r>
              <a:rPr lang="pl-PL" dirty="0" err="1"/>
              <a:t>protonation</a:t>
            </a:r>
            <a:r>
              <a:rPr lang="pl-PL" dirty="0"/>
              <a:t> Energy [</a:t>
            </a:r>
            <a:r>
              <a:rPr lang="pl-PL" dirty="0" err="1"/>
              <a:t>Esum</a:t>
            </a:r>
            <a:r>
              <a:rPr lang="pl-PL" dirty="0"/>
              <a:t> H</a:t>
            </a:r>
            <a:r>
              <a:rPr lang="pl-PL" baseline="-25000" dirty="0"/>
              <a:t>3</a:t>
            </a:r>
            <a:r>
              <a:rPr lang="pl-PL" dirty="0"/>
              <a:t>O</a:t>
            </a:r>
            <a:r>
              <a:rPr lang="pl-PL" baseline="30000" dirty="0"/>
              <a:t>+ </a:t>
            </a:r>
            <a:r>
              <a:rPr lang="pl-PL" dirty="0"/>
              <a:t>- </a:t>
            </a:r>
            <a:r>
              <a:rPr lang="pl-PL" dirty="0" err="1"/>
              <a:t>Esum</a:t>
            </a:r>
            <a:r>
              <a:rPr lang="pl-PL" dirty="0"/>
              <a:t> H</a:t>
            </a:r>
            <a:r>
              <a:rPr lang="pl-PL" baseline="-25000" dirty="0"/>
              <a:t>2</a:t>
            </a:r>
            <a:r>
              <a:rPr lang="pl-PL" dirty="0"/>
              <a:t>O]</a:t>
            </a:r>
          </a:p>
        </p:txBody>
      </p:sp>
    </p:spTree>
    <p:extLst>
      <p:ext uri="{BB962C8B-B14F-4D97-AF65-F5344CB8AC3E}">
        <p14:creationId xmlns:p14="http://schemas.microsoft.com/office/powerpoint/2010/main" val="3396432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286FE73-CCA0-4844-B858-5CA9C095CF76}"/>
              </a:ext>
            </a:extLst>
          </p:cNvPr>
          <p:cNvSpPr>
            <a:spLocks noGrp="1"/>
          </p:cNvSpPr>
          <p:nvPr>
            <p:ph type="title"/>
          </p:nvPr>
        </p:nvSpPr>
        <p:spPr/>
        <p:txBody>
          <a:bodyPr/>
          <a:lstStyle/>
          <a:p>
            <a:r>
              <a:rPr lang="pl-PL" dirty="0"/>
              <a:t>R</a:t>
            </a:r>
            <a:r>
              <a:rPr lang="en-US" dirty="0" err="1"/>
              <a:t>eport</a:t>
            </a:r>
            <a:r>
              <a:rPr lang="en-US" dirty="0"/>
              <a:t>:</a:t>
            </a:r>
            <a:endParaRPr lang="pl-PL" dirty="0"/>
          </a:p>
        </p:txBody>
      </p:sp>
      <p:sp>
        <p:nvSpPr>
          <p:cNvPr id="3" name="Symbol zastępczy zawartości 2">
            <a:extLst>
              <a:ext uri="{FF2B5EF4-FFF2-40B4-BE49-F238E27FC236}">
                <a16:creationId xmlns:a16="http://schemas.microsoft.com/office/drawing/2014/main" id="{B053D3C6-2D28-4B37-8B3C-589792CAD8A5}"/>
              </a:ext>
            </a:extLst>
          </p:cNvPr>
          <p:cNvSpPr>
            <a:spLocks noGrp="1"/>
          </p:cNvSpPr>
          <p:nvPr>
            <p:ph idx="1"/>
          </p:nvPr>
        </p:nvSpPr>
        <p:spPr>
          <a:xfrm>
            <a:off x="679174" y="1639404"/>
            <a:ext cx="10515600" cy="4853471"/>
          </a:xfrm>
        </p:spPr>
        <p:txBody>
          <a:bodyPr>
            <a:normAutofit fontScale="92500" lnSpcReduction="10000"/>
          </a:bodyPr>
          <a:lstStyle/>
          <a:p>
            <a:r>
              <a:rPr lang="en-US" dirty="0"/>
              <a:t>theoretical introduction (1-1.5 pages) (aim of the exercise, description of Raman spectroscopy, description of the Raman spectrometer)</a:t>
            </a:r>
          </a:p>
          <a:p>
            <a:r>
              <a:rPr lang="en-US" dirty="0"/>
              <a:t>calculated results</a:t>
            </a:r>
          </a:p>
          <a:p>
            <a:r>
              <a:rPr lang="en-US" dirty="0"/>
              <a:t>designated protonation energy</a:t>
            </a:r>
          </a:p>
          <a:p>
            <a:r>
              <a:rPr lang="en-US" dirty="0"/>
              <a:t>Raman spectrum of water</a:t>
            </a:r>
          </a:p>
          <a:p>
            <a:r>
              <a:rPr lang="en-US" dirty="0"/>
              <a:t>Conclusions:</a:t>
            </a:r>
            <a:endParaRPr lang="pl-PL" dirty="0"/>
          </a:p>
          <a:p>
            <a:pPr lvl="1"/>
            <a:r>
              <a:rPr lang="en-US" dirty="0"/>
              <a:t>comparison of theoretical calculations with experimental results (bond lengths, value of angles, protonation energy) and comparison of results from three databases</a:t>
            </a:r>
            <a:endParaRPr lang="pl-PL" dirty="0"/>
          </a:p>
          <a:p>
            <a:pPr lvl="1"/>
            <a:r>
              <a:rPr lang="en-US" dirty="0"/>
              <a:t>Why are there deviations in the theoretical and experimental v</a:t>
            </a:r>
            <a:r>
              <a:rPr lang="pl-PL" dirty="0" err="1"/>
              <a:t>alues</a:t>
            </a:r>
            <a:r>
              <a:rPr lang="en-US" dirty="0"/>
              <a:t> - what interactions we did not take into account when modeling our molecules by computer?</a:t>
            </a:r>
            <a:endParaRPr lang="pl-PL" dirty="0"/>
          </a:p>
          <a:p>
            <a:pPr lvl="1"/>
            <a:r>
              <a:rPr lang="en-US" dirty="0"/>
              <a:t>At which base does the protonation energy come closest to the true one? What are the possible reasons for the deviation of the theoretically calculated energy from the experimentally calculated one? </a:t>
            </a:r>
            <a:endParaRPr lang="pl-PL" dirty="0"/>
          </a:p>
        </p:txBody>
      </p:sp>
    </p:spTree>
    <p:extLst>
      <p:ext uri="{BB962C8B-B14F-4D97-AF65-F5344CB8AC3E}">
        <p14:creationId xmlns:p14="http://schemas.microsoft.com/office/powerpoint/2010/main" val="238386639"/>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013870165B385544A19B85AD4DA94D25" ma:contentTypeVersion="13" ma:contentTypeDescription="Utwórz nowy dokument." ma:contentTypeScope="" ma:versionID="eb18216f6ae44e2165233ad4479be583">
  <xsd:schema xmlns:xsd="http://www.w3.org/2001/XMLSchema" xmlns:xs="http://www.w3.org/2001/XMLSchema" xmlns:p="http://schemas.microsoft.com/office/2006/metadata/properties" xmlns:ns3="bc7ccdc7-f86e-4ade-86be-1c3a10afd2d1" xmlns:ns4="91e65581-717d-4da5-a3c3-d52dcdc7879b" targetNamespace="http://schemas.microsoft.com/office/2006/metadata/properties" ma:root="true" ma:fieldsID="02c43d895ca9a18fe05137a32ec0b525" ns3:_="" ns4:_="">
    <xsd:import namespace="bc7ccdc7-f86e-4ade-86be-1c3a10afd2d1"/>
    <xsd:import namespace="91e65581-717d-4da5-a3c3-d52dcdc7879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7ccdc7-f86e-4ade-86be-1c3a10afd2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1e65581-717d-4da5-a3c3-d52dcdc7879b" elementFormDefault="qualified">
    <xsd:import namespace="http://schemas.microsoft.com/office/2006/documentManagement/types"/>
    <xsd:import namespace="http://schemas.microsoft.com/office/infopath/2007/PartnerControls"/>
    <xsd:element name="SharedWithUsers" ma:index="16"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Udostępnione dla — szczegóły" ma:internalName="SharedWithDetails" ma:readOnly="true">
      <xsd:simpleType>
        <xsd:restriction base="dms:Note">
          <xsd:maxLength value="255"/>
        </xsd:restriction>
      </xsd:simpleType>
    </xsd:element>
    <xsd:element name="SharingHintHash" ma:index="18" nillable="true" ma:displayName="Skrót wskazówki dotyczącej udostępniania"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C95176-0004-4B82-BC00-1960C6E6FFFA}">
  <ds:schemaRefs>
    <ds:schemaRef ds:uri="http://purl.org/dc/elements/1.1/"/>
    <ds:schemaRef ds:uri="http://schemas.microsoft.com/office/infopath/2007/PartnerControls"/>
    <ds:schemaRef ds:uri="http://www.w3.org/XML/1998/namespace"/>
    <ds:schemaRef ds:uri="http://schemas.microsoft.com/office/2006/documentManagement/types"/>
    <ds:schemaRef ds:uri="http://purl.org/dc/terms/"/>
    <ds:schemaRef ds:uri="http://purl.org/dc/dcmitype/"/>
    <ds:schemaRef ds:uri="http://schemas.openxmlformats.org/package/2006/metadata/core-properties"/>
    <ds:schemaRef ds:uri="91e65581-717d-4da5-a3c3-d52dcdc7879b"/>
    <ds:schemaRef ds:uri="bc7ccdc7-f86e-4ade-86be-1c3a10afd2d1"/>
    <ds:schemaRef ds:uri="http://schemas.microsoft.com/office/2006/metadata/properties"/>
  </ds:schemaRefs>
</ds:datastoreItem>
</file>

<file path=customXml/itemProps2.xml><?xml version="1.0" encoding="utf-8"?>
<ds:datastoreItem xmlns:ds="http://schemas.openxmlformats.org/officeDocument/2006/customXml" ds:itemID="{E375F4CF-E915-4887-9CE3-C34BD2E6E9EC}">
  <ds:schemaRefs>
    <ds:schemaRef ds:uri="http://schemas.microsoft.com/sharepoint/v3/contenttype/forms"/>
  </ds:schemaRefs>
</ds:datastoreItem>
</file>

<file path=customXml/itemProps3.xml><?xml version="1.0" encoding="utf-8"?>
<ds:datastoreItem xmlns:ds="http://schemas.openxmlformats.org/officeDocument/2006/customXml" ds:itemID="{35C7F99F-F26F-4E6E-825A-B33C7D1823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7ccdc7-f86e-4ade-86be-1c3a10afd2d1"/>
    <ds:schemaRef ds:uri="91e65581-717d-4da5-a3c3-d52dcdc787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2719</TotalTime>
  <Words>2016</Words>
  <Application>Microsoft Office PowerPoint</Application>
  <PresentationFormat>Panoramiczny</PresentationFormat>
  <Paragraphs>271</Paragraphs>
  <Slides>44</Slides>
  <Notes>1</Notes>
  <HiddenSlides>0</HiddenSlides>
  <MMClips>0</MMClips>
  <ScaleCrop>false</ScaleCrop>
  <HeadingPairs>
    <vt:vector size="8" baseType="variant">
      <vt:variant>
        <vt:lpstr>Używane czcionki</vt:lpstr>
      </vt:variant>
      <vt:variant>
        <vt:i4>8</vt:i4>
      </vt:variant>
      <vt:variant>
        <vt:lpstr>Motyw</vt:lpstr>
      </vt:variant>
      <vt:variant>
        <vt:i4>1</vt:i4>
      </vt:variant>
      <vt:variant>
        <vt:lpstr>Osadzone serwery OLE</vt:lpstr>
      </vt:variant>
      <vt:variant>
        <vt:i4>1</vt:i4>
      </vt:variant>
      <vt:variant>
        <vt:lpstr>Tytuły slajdów</vt:lpstr>
      </vt:variant>
      <vt:variant>
        <vt:i4>44</vt:i4>
      </vt:variant>
    </vt:vector>
  </HeadingPairs>
  <TitlesOfParts>
    <vt:vector size="54" baseType="lpstr">
      <vt:lpstr>Arial</vt:lpstr>
      <vt:lpstr>Calibri</vt:lpstr>
      <vt:lpstr>Calibri Light</vt:lpstr>
      <vt:lpstr>Cambria Math</vt:lpstr>
      <vt:lpstr>Formata BoldCondensed</vt:lpstr>
      <vt:lpstr>Formata Regular</vt:lpstr>
      <vt:lpstr>Times New Roman</vt:lpstr>
      <vt:lpstr>Wingdings</vt:lpstr>
      <vt:lpstr>Motyw pakietu Office</vt:lpstr>
      <vt:lpstr>Graph</vt:lpstr>
      <vt:lpstr>Spectroscopy</vt:lpstr>
      <vt:lpstr>Raman spectroscopy</vt:lpstr>
      <vt:lpstr>Raman spectrometer</vt:lpstr>
      <vt:lpstr>Prezentacja programu PowerPoint</vt:lpstr>
      <vt:lpstr>Prezentacja programu PowerPoint</vt:lpstr>
      <vt:lpstr>Prezentacja programu PowerPoint</vt:lpstr>
      <vt:lpstr>The aims of the exercise are to :</vt:lpstr>
      <vt:lpstr>Prezentacja programu PowerPoint</vt:lpstr>
      <vt:lpstr>Report:</vt:lpstr>
      <vt:lpstr>Spectroscopy</vt:lpstr>
      <vt:lpstr>Prezentacja programu PowerPoint</vt:lpstr>
      <vt:lpstr>Prezentacja programu PowerPoint</vt:lpstr>
      <vt:lpstr>Prezentacja programu PowerPoint</vt:lpstr>
      <vt:lpstr>Prezentacja programu PowerPoint</vt:lpstr>
      <vt:lpstr>Prezentacja programu PowerPoint</vt:lpstr>
      <vt:lpstr>Report:</vt:lpstr>
      <vt:lpstr>Spectroscopy</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Spectroscopy</vt:lpstr>
      <vt:lpstr>Prezentacja programu PowerPoint</vt:lpstr>
      <vt:lpstr>IR spectroscopy and Raman Spectroscopy as complementary methods</vt:lpstr>
      <vt:lpstr>IR spectroscopy and Raman Spectroscopy as complementary methods</vt:lpstr>
      <vt:lpstr>Spektroskopia IR i spektroskopia Ramana jako metody komplementarne</vt:lpstr>
      <vt:lpstr>Spektroskopia IR i spektroskopia Ramana jako metody komplementarne</vt:lpstr>
      <vt:lpstr>Prezentacja programu PowerPoint</vt:lpstr>
      <vt:lpstr>Prezentacja programu PowerPoint</vt:lpstr>
      <vt:lpstr>Spektroskopia IR i spektroskopia Ramana jako metody komplementarne</vt:lpstr>
      <vt:lpstr>Spektroskopia IR i spektroskopia Ramana jako metody komplementarne</vt:lpstr>
      <vt:lpstr>Prezentacja programu PowerPoint</vt:lpstr>
      <vt:lpstr>Prezentacja programu PowerPoint</vt:lpstr>
      <vt:lpstr>Prezentacja programu PowerPoint</vt:lpstr>
      <vt:lpstr>Prezentacja programu PowerPoint</vt:lpstr>
      <vt:lpstr>Prezentacja programu PowerPoint</vt:lpstr>
      <vt:lpstr>Benzene</vt:lpstr>
      <vt:lpstr>CCl4</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Spektroskopia</dc:title>
  <dc:creator>Ania-LLSM</dc:creator>
  <cp:lastModifiedBy>Beata Brożek-Płuska I34</cp:lastModifiedBy>
  <cp:revision>14</cp:revision>
  <cp:lastPrinted>2020-11-08T20:11:07Z</cp:lastPrinted>
  <dcterms:created xsi:type="dcterms:W3CDTF">2020-11-07T12:41:04Z</dcterms:created>
  <dcterms:modified xsi:type="dcterms:W3CDTF">2023-04-21T07:19:12Z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0x010100013870165B385544A19B85AD4DA94D25</vt:lpwstr>
  </property>
</Properties>
</file>